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6" r:id="rId2"/>
    <p:sldId id="332" r:id="rId3"/>
    <p:sldId id="258" r:id="rId4"/>
    <p:sldId id="28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98" r:id="rId33"/>
    <p:sldId id="299" r:id="rId34"/>
    <p:sldId id="300" r:id="rId35"/>
    <p:sldId id="301" r:id="rId36"/>
    <p:sldId id="302" r:id="rId37"/>
    <p:sldId id="303" r:id="rId38"/>
    <p:sldId id="304" r:id="rId39"/>
    <p:sldId id="305" r:id="rId40"/>
    <p:sldId id="286" r:id="rId41"/>
    <p:sldId id="288" r:id="rId42"/>
    <p:sldId id="289" r:id="rId43"/>
    <p:sldId id="290" r:id="rId44"/>
    <p:sldId id="292" r:id="rId45"/>
    <p:sldId id="291" r:id="rId46"/>
    <p:sldId id="306" r:id="rId47"/>
    <p:sldId id="307" r:id="rId48"/>
    <p:sldId id="308" r:id="rId49"/>
    <p:sldId id="309" r:id="rId50"/>
    <p:sldId id="310" r:id="rId51"/>
    <p:sldId id="311" r:id="rId52"/>
    <p:sldId id="324" r:id="rId53"/>
    <p:sldId id="331" r:id="rId54"/>
    <p:sldId id="293" r:id="rId55"/>
    <p:sldId id="294" r:id="rId56"/>
    <p:sldId id="295" r:id="rId57"/>
    <p:sldId id="296" r:id="rId58"/>
    <p:sldId id="297" r:id="rId59"/>
    <p:sldId id="325"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6" r:id="rId73"/>
    <p:sldId id="327" r:id="rId74"/>
    <p:sldId id="328" r:id="rId75"/>
    <p:sldId id="329" r:id="rId76"/>
    <p:sldId id="330"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3" d="100"/>
          <a:sy n="73" d="100"/>
        </p:scale>
        <p:origin x="107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F696B3-CD59-4A4A-9F6D-7C794941E41F}" type="datetimeFigureOut">
              <a:rPr lang="en-US" smtClean="0"/>
              <a:t>7/12/2022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7A7D29-0629-4D2F-9ED8-6715F4B8641D}" type="slidenum">
              <a:rPr lang="en-US" smtClean="0"/>
              <a:t>‹#›</a:t>
            </a:fld>
            <a:endParaRPr lang="en-US"/>
          </a:p>
        </p:txBody>
      </p:sp>
    </p:spTree>
    <p:extLst>
      <p:ext uri="{BB962C8B-B14F-4D97-AF65-F5344CB8AC3E}">
        <p14:creationId xmlns:p14="http://schemas.microsoft.com/office/powerpoint/2010/main" val="411793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say that a building should be planted in the scenery we mean that we should not see ‘air space’ under the building.  The landscaping around the building should hid all that.</a:t>
            </a:r>
          </a:p>
        </p:txBody>
      </p:sp>
      <p:sp>
        <p:nvSpPr>
          <p:cNvPr id="4" name="Slide Number Placeholder 3"/>
          <p:cNvSpPr>
            <a:spLocks noGrp="1"/>
          </p:cNvSpPr>
          <p:nvPr>
            <p:ph type="sldNum" sz="quarter" idx="5"/>
          </p:nvPr>
        </p:nvSpPr>
        <p:spPr/>
        <p:txBody>
          <a:bodyPr/>
          <a:lstStyle/>
          <a:p>
            <a:fld id="{667A7D29-0629-4D2F-9ED8-6715F4B8641D}" type="slidenum">
              <a:rPr lang="en-US" smtClean="0"/>
              <a:t>32</a:t>
            </a:fld>
            <a:endParaRPr lang="en-US"/>
          </a:p>
        </p:txBody>
      </p:sp>
    </p:spTree>
    <p:extLst>
      <p:ext uri="{BB962C8B-B14F-4D97-AF65-F5344CB8AC3E}">
        <p14:creationId xmlns:p14="http://schemas.microsoft.com/office/powerpoint/2010/main" val="2154308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Oh, and that stucco is simply a textured paint that you can buy in any craft store.</a:t>
            </a:r>
          </a:p>
        </p:txBody>
      </p:sp>
      <p:sp>
        <p:nvSpPr>
          <p:cNvPr id="4" name="Slide Number Placeholder 3"/>
          <p:cNvSpPr>
            <a:spLocks noGrp="1"/>
          </p:cNvSpPr>
          <p:nvPr>
            <p:ph type="sldNum" sz="quarter" idx="5"/>
          </p:nvPr>
        </p:nvSpPr>
        <p:spPr/>
        <p:txBody>
          <a:bodyPr/>
          <a:lstStyle/>
          <a:p>
            <a:fld id="{667A7D29-0629-4D2F-9ED8-6715F4B8641D}" type="slidenum">
              <a:rPr lang="en-US" smtClean="0"/>
              <a:t>55</a:t>
            </a:fld>
            <a:endParaRPr lang="en-US"/>
          </a:p>
        </p:txBody>
      </p:sp>
    </p:spTree>
    <p:extLst>
      <p:ext uri="{BB962C8B-B14F-4D97-AF65-F5344CB8AC3E}">
        <p14:creationId xmlns:p14="http://schemas.microsoft.com/office/powerpoint/2010/main" val="160950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textured paint that was used on the walls of the Beanery.</a:t>
            </a:r>
          </a:p>
        </p:txBody>
      </p:sp>
      <p:sp>
        <p:nvSpPr>
          <p:cNvPr id="4" name="Slide Number Placeholder 3"/>
          <p:cNvSpPr>
            <a:spLocks noGrp="1"/>
          </p:cNvSpPr>
          <p:nvPr>
            <p:ph type="sldNum" sz="quarter" idx="5"/>
          </p:nvPr>
        </p:nvSpPr>
        <p:spPr/>
        <p:txBody>
          <a:bodyPr/>
          <a:lstStyle/>
          <a:p>
            <a:fld id="{667A7D29-0629-4D2F-9ED8-6715F4B8641D}" type="slidenum">
              <a:rPr lang="en-US" smtClean="0"/>
              <a:t>56</a:t>
            </a:fld>
            <a:endParaRPr lang="en-US"/>
          </a:p>
        </p:txBody>
      </p:sp>
    </p:spTree>
    <p:extLst>
      <p:ext uri="{BB962C8B-B14F-4D97-AF65-F5344CB8AC3E}">
        <p14:creationId xmlns:p14="http://schemas.microsoft.com/office/powerpoint/2010/main" val="2918337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flooring could be a picture taken from the internet, but this one was a piece of graph paper with staggered squares colored black with a fine black Sharpie.  The stove, counter and tables were quickly made from styrene and painted.</a:t>
            </a:r>
          </a:p>
        </p:txBody>
      </p:sp>
      <p:sp>
        <p:nvSpPr>
          <p:cNvPr id="4" name="Slide Number Placeholder 3"/>
          <p:cNvSpPr>
            <a:spLocks noGrp="1"/>
          </p:cNvSpPr>
          <p:nvPr>
            <p:ph type="sldNum" sz="quarter" idx="5"/>
          </p:nvPr>
        </p:nvSpPr>
        <p:spPr/>
        <p:txBody>
          <a:bodyPr/>
          <a:lstStyle/>
          <a:p>
            <a:fld id="{667A7D29-0629-4D2F-9ED8-6715F4B8641D}" type="slidenum">
              <a:rPr lang="en-US" smtClean="0"/>
              <a:t>57</a:t>
            </a:fld>
            <a:endParaRPr lang="en-US"/>
          </a:p>
        </p:txBody>
      </p:sp>
    </p:spTree>
    <p:extLst>
      <p:ext uri="{BB962C8B-B14F-4D97-AF65-F5344CB8AC3E}">
        <p14:creationId xmlns:p14="http://schemas.microsoft.com/office/powerpoint/2010/main" val="1740149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wood loading ramp kit requires staining the wood, cutting it to size, gluing it together, painting the anti-skid mat, the NBW castings, and the metal edge to the bottom of the ramp.  Once painted , they have to be added to the model.  You have just demonstrated quite a few modeling skills on a very simple model.</a:t>
            </a:r>
          </a:p>
          <a:p>
            <a:endParaRPr lang="en-US" dirty="0"/>
          </a:p>
        </p:txBody>
      </p:sp>
      <p:sp>
        <p:nvSpPr>
          <p:cNvPr id="4" name="Slide Number Placeholder 3"/>
          <p:cNvSpPr>
            <a:spLocks noGrp="1"/>
          </p:cNvSpPr>
          <p:nvPr>
            <p:ph type="sldNum" sz="quarter" idx="5"/>
          </p:nvPr>
        </p:nvSpPr>
        <p:spPr/>
        <p:txBody>
          <a:bodyPr/>
          <a:lstStyle/>
          <a:p>
            <a:fld id="{667A7D29-0629-4D2F-9ED8-6715F4B8641D}" type="slidenum">
              <a:rPr lang="en-US" smtClean="0"/>
              <a:t>58</a:t>
            </a:fld>
            <a:endParaRPr lang="en-US"/>
          </a:p>
        </p:txBody>
      </p:sp>
    </p:spTree>
    <p:extLst>
      <p:ext uri="{BB962C8B-B14F-4D97-AF65-F5344CB8AC3E}">
        <p14:creationId xmlns:p14="http://schemas.microsoft.com/office/powerpoint/2010/main" val="1493984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this is not rocket science.  Let’s move on to trackwork and electrical.  (This kit was built ‘as is’ – no painting, weathering or added details.  This would not qualify for the Golden Spike.)</a:t>
            </a:r>
          </a:p>
          <a:p>
            <a:endParaRPr lang="en-US" dirty="0"/>
          </a:p>
        </p:txBody>
      </p:sp>
      <p:sp>
        <p:nvSpPr>
          <p:cNvPr id="4" name="Slide Number Placeholder 3"/>
          <p:cNvSpPr>
            <a:spLocks noGrp="1"/>
          </p:cNvSpPr>
          <p:nvPr>
            <p:ph type="sldNum" sz="quarter" idx="5"/>
          </p:nvPr>
        </p:nvSpPr>
        <p:spPr/>
        <p:txBody>
          <a:bodyPr/>
          <a:lstStyle/>
          <a:p>
            <a:fld id="{667A7D29-0629-4D2F-9ED8-6715F4B8641D}" type="slidenum">
              <a:rPr lang="en-US" smtClean="0"/>
              <a:t>59</a:t>
            </a:fld>
            <a:endParaRPr lang="en-US"/>
          </a:p>
        </p:txBody>
      </p:sp>
    </p:spTree>
    <p:extLst>
      <p:ext uri="{BB962C8B-B14F-4D97-AF65-F5344CB8AC3E}">
        <p14:creationId xmlns:p14="http://schemas.microsoft.com/office/powerpoint/2010/main" val="2721013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7A7D29-0629-4D2F-9ED8-6715F4B8641D}" type="slidenum">
              <a:rPr lang="en-US" smtClean="0"/>
              <a:t>61</a:t>
            </a:fld>
            <a:endParaRPr lang="en-US"/>
          </a:p>
        </p:txBody>
      </p:sp>
    </p:spTree>
    <p:extLst>
      <p:ext uri="{BB962C8B-B14F-4D97-AF65-F5344CB8AC3E}">
        <p14:creationId xmlns:p14="http://schemas.microsoft.com/office/powerpoint/2010/main" val="694124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Forcing the use of ‘contoured roadbed’ in this yard would not be ‘prototypical’.</a:t>
            </a:r>
          </a:p>
        </p:txBody>
      </p:sp>
      <p:sp>
        <p:nvSpPr>
          <p:cNvPr id="4" name="Slide Number Placeholder 3"/>
          <p:cNvSpPr>
            <a:spLocks noGrp="1"/>
          </p:cNvSpPr>
          <p:nvPr>
            <p:ph type="sldNum" sz="quarter" idx="5"/>
          </p:nvPr>
        </p:nvSpPr>
        <p:spPr/>
        <p:txBody>
          <a:bodyPr/>
          <a:lstStyle/>
          <a:p>
            <a:fld id="{667A7D29-0629-4D2F-9ED8-6715F4B8641D}" type="slidenum">
              <a:rPr lang="en-US" smtClean="0"/>
              <a:t>63</a:t>
            </a:fld>
            <a:endParaRPr lang="en-US"/>
          </a:p>
        </p:txBody>
      </p:sp>
    </p:spTree>
    <p:extLst>
      <p:ext uri="{BB962C8B-B14F-4D97-AF65-F5344CB8AC3E}">
        <p14:creationId xmlns:p14="http://schemas.microsoft.com/office/powerpoint/2010/main" val="1933925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the AP Certificates, really any NMRA member can attest to the completion of the requirements for the Golden Spike Award.  It is up to the Division’s AP Chair.  Certainly any of you watching this clinic will be qualified to do so.  We are not ‘judging models’ here.  We are completing a checklist and using our judgement as to whether the rolling stock, structures, scenery, trackwork and electrical requirements are met.</a:t>
            </a:r>
          </a:p>
        </p:txBody>
      </p:sp>
      <p:sp>
        <p:nvSpPr>
          <p:cNvPr id="4" name="Slide Number Placeholder 3"/>
          <p:cNvSpPr>
            <a:spLocks noGrp="1"/>
          </p:cNvSpPr>
          <p:nvPr>
            <p:ph type="sldNum" sz="quarter" idx="5"/>
          </p:nvPr>
        </p:nvSpPr>
        <p:spPr/>
        <p:txBody>
          <a:bodyPr/>
          <a:lstStyle/>
          <a:p>
            <a:fld id="{667A7D29-0629-4D2F-9ED8-6715F4B8641D}" type="slidenum">
              <a:rPr lang="en-US" smtClean="0"/>
              <a:t>73</a:t>
            </a:fld>
            <a:endParaRPr lang="en-US"/>
          </a:p>
        </p:txBody>
      </p:sp>
    </p:spTree>
    <p:extLst>
      <p:ext uri="{BB962C8B-B14F-4D97-AF65-F5344CB8AC3E}">
        <p14:creationId xmlns:p14="http://schemas.microsoft.com/office/powerpoint/2010/main" val="3146782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Bob Hamm’s D&amp;RGW HOn3</a:t>
            </a:r>
          </a:p>
          <a:p>
            <a:endParaRPr lang="en-US" dirty="0"/>
          </a:p>
        </p:txBody>
      </p:sp>
      <p:sp>
        <p:nvSpPr>
          <p:cNvPr id="4" name="Slide Number Placeholder 3"/>
          <p:cNvSpPr>
            <a:spLocks noGrp="1"/>
          </p:cNvSpPr>
          <p:nvPr>
            <p:ph type="sldNum" sz="quarter" idx="5"/>
          </p:nvPr>
        </p:nvSpPr>
        <p:spPr/>
        <p:txBody>
          <a:bodyPr/>
          <a:lstStyle/>
          <a:p>
            <a:fld id="{667A7D29-0629-4D2F-9ED8-6715F4B8641D}" type="slidenum">
              <a:rPr lang="en-US" smtClean="0"/>
              <a:t>33</a:t>
            </a:fld>
            <a:endParaRPr lang="en-US"/>
          </a:p>
        </p:txBody>
      </p:sp>
    </p:spTree>
    <p:extLst>
      <p:ext uri="{BB962C8B-B14F-4D97-AF65-F5344CB8AC3E}">
        <p14:creationId xmlns:p14="http://schemas.microsoft.com/office/powerpoint/2010/main" val="1761022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 Patti’s On3 Winged Foot and Western RR.</a:t>
            </a:r>
          </a:p>
        </p:txBody>
      </p:sp>
      <p:sp>
        <p:nvSpPr>
          <p:cNvPr id="4" name="Slide Number Placeholder 3"/>
          <p:cNvSpPr>
            <a:spLocks noGrp="1"/>
          </p:cNvSpPr>
          <p:nvPr>
            <p:ph type="sldNum" sz="quarter" idx="5"/>
          </p:nvPr>
        </p:nvSpPr>
        <p:spPr/>
        <p:txBody>
          <a:bodyPr/>
          <a:lstStyle/>
          <a:p>
            <a:fld id="{667A7D29-0629-4D2F-9ED8-6715F4B8641D}" type="slidenum">
              <a:rPr lang="en-US" smtClean="0"/>
              <a:t>34</a:t>
            </a:fld>
            <a:endParaRPr lang="en-US"/>
          </a:p>
        </p:txBody>
      </p:sp>
    </p:spTree>
    <p:extLst>
      <p:ext uri="{BB962C8B-B14F-4D97-AF65-F5344CB8AC3E}">
        <p14:creationId xmlns:p14="http://schemas.microsoft.com/office/powerpoint/2010/main" val="26657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most of the trackage in the yard is not laid on contoured roadbed, the double tracked curve and stub siding in the foreground is on cork roadbed.  </a:t>
            </a:r>
          </a:p>
        </p:txBody>
      </p:sp>
      <p:sp>
        <p:nvSpPr>
          <p:cNvPr id="4" name="Slide Number Placeholder 3"/>
          <p:cNvSpPr>
            <a:spLocks noGrp="1"/>
          </p:cNvSpPr>
          <p:nvPr>
            <p:ph type="sldNum" sz="quarter" idx="5"/>
          </p:nvPr>
        </p:nvSpPr>
        <p:spPr/>
        <p:txBody>
          <a:bodyPr/>
          <a:lstStyle/>
          <a:p>
            <a:fld id="{667A7D29-0629-4D2F-9ED8-6715F4B8641D}" type="slidenum">
              <a:rPr lang="en-US" smtClean="0"/>
              <a:t>35</a:t>
            </a:fld>
            <a:endParaRPr lang="en-US"/>
          </a:p>
        </p:txBody>
      </p:sp>
    </p:spTree>
    <p:extLst>
      <p:ext uri="{BB962C8B-B14F-4D97-AF65-F5344CB8AC3E}">
        <p14:creationId xmlns:p14="http://schemas.microsoft.com/office/powerpoint/2010/main" val="270040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completely scratch built structure made of wood.  In this  case the builder had the plastic kit on hand and took all the dimensions right from the kit walls.</a:t>
            </a:r>
          </a:p>
        </p:txBody>
      </p:sp>
      <p:sp>
        <p:nvSpPr>
          <p:cNvPr id="4" name="Slide Number Placeholder 3"/>
          <p:cNvSpPr>
            <a:spLocks noGrp="1"/>
          </p:cNvSpPr>
          <p:nvPr>
            <p:ph type="sldNum" sz="quarter" idx="5"/>
          </p:nvPr>
        </p:nvSpPr>
        <p:spPr/>
        <p:txBody>
          <a:bodyPr/>
          <a:lstStyle/>
          <a:p>
            <a:fld id="{667A7D29-0629-4D2F-9ED8-6715F4B8641D}" type="slidenum">
              <a:rPr lang="en-US" smtClean="0"/>
              <a:t>44</a:t>
            </a:fld>
            <a:endParaRPr lang="en-US"/>
          </a:p>
        </p:txBody>
      </p:sp>
    </p:spTree>
    <p:extLst>
      <p:ext uri="{BB962C8B-B14F-4D97-AF65-F5344CB8AC3E}">
        <p14:creationId xmlns:p14="http://schemas.microsoft.com/office/powerpoint/2010/main" val="2758910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the model does not come out of the box colored like that.  Depending on which company owned the </a:t>
            </a:r>
            <a:r>
              <a:rPr lang="en-US" dirty="0" err="1"/>
              <a:t>moulds</a:t>
            </a:r>
            <a:r>
              <a:rPr lang="en-US" dirty="0"/>
              <a:t> at the time, it was usually made with either yellow or green walls.  No signs were included with the kit.</a:t>
            </a:r>
          </a:p>
        </p:txBody>
      </p:sp>
      <p:sp>
        <p:nvSpPr>
          <p:cNvPr id="4" name="Slide Number Placeholder 3"/>
          <p:cNvSpPr>
            <a:spLocks noGrp="1"/>
          </p:cNvSpPr>
          <p:nvPr>
            <p:ph type="sldNum" sz="quarter" idx="5"/>
          </p:nvPr>
        </p:nvSpPr>
        <p:spPr/>
        <p:txBody>
          <a:bodyPr/>
          <a:lstStyle/>
          <a:p>
            <a:fld id="{667A7D29-0629-4D2F-9ED8-6715F4B8641D}" type="slidenum">
              <a:rPr lang="en-US" smtClean="0"/>
              <a:t>46</a:t>
            </a:fld>
            <a:endParaRPr lang="en-US"/>
          </a:p>
        </p:txBody>
      </p:sp>
    </p:spTree>
    <p:extLst>
      <p:ext uri="{BB962C8B-B14F-4D97-AF65-F5344CB8AC3E}">
        <p14:creationId xmlns:p14="http://schemas.microsoft.com/office/powerpoint/2010/main" val="1718705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there is no glazing on the windows.  You can see that the entire building is up on those ‘legs’.  Notice too, the longer overhang on the right side of the structure – that is the front of the building.  We will se another example where the modeler cut that roofline beck to match the other side.</a:t>
            </a:r>
          </a:p>
        </p:txBody>
      </p:sp>
      <p:sp>
        <p:nvSpPr>
          <p:cNvPr id="4" name="Slide Number Placeholder 3"/>
          <p:cNvSpPr>
            <a:spLocks noGrp="1"/>
          </p:cNvSpPr>
          <p:nvPr>
            <p:ph type="sldNum" sz="quarter" idx="5"/>
          </p:nvPr>
        </p:nvSpPr>
        <p:spPr/>
        <p:txBody>
          <a:bodyPr/>
          <a:lstStyle/>
          <a:p>
            <a:fld id="{667A7D29-0629-4D2F-9ED8-6715F4B8641D}" type="slidenum">
              <a:rPr lang="en-US" smtClean="0"/>
              <a:t>47</a:t>
            </a:fld>
            <a:endParaRPr lang="en-US"/>
          </a:p>
        </p:txBody>
      </p:sp>
    </p:spTree>
    <p:extLst>
      <p:ext uri="{BB962C8B-B14F-4D97-AF65-F5344CB8AC3E}">
        <p14:creationId xmlns:p14="http://schemas.microsoft.com/office/powerpoint/2010/main" val="14415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longer a freight house.  We now have a creamery.  </a:t>
            </a:r>
          </a:p>
        </p:txBody>
      </p:sp>
      <p:sp>
        <p:nvSpPr>
          <p:cNvPr id="4" name="Slide Number Placeholder 3"/>
          <p:cNvSpPr>
            <a:spLocks noGrp="1"/>
          </p:cNvSpPr>
          <p:nvPr>
            <p:ph type="sldNum" sz="quarter" idx="5"/>
          </p:nvPr>
        </p:nvSpPr>
        <p:spPr/>
        <p:txBody>
          <a:bodyPr/>
          <a:lstStyle/>
          <a:p>
            <a:fld id="{667A7D29-0629-4D2F-9ED8-6715F4B8641D}" type="slidenum">
              <a:rPr lang="en-US" smtClean="0"/>
              <a:t>51</a:t>
            </a:fld>
            <a:endParaRPr lang="en-US"/>
          </a:p>
        </p:txBody>
      </p:sp>
    </p:spTree>
    <p:extLst>
      <p:ext uri="{BB962C8B-B14F-4D97-AF65-F5344CB8AC3E}">
        <p14:creationId xmlns:p14="http://schemas.microsoft.com/office/powerpoint/2010/main" val="2766054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roof sign is home made on the computer and printed out.  Drapes made out of decorative ribbon have been added to the front windows.  One side window has been modeled open.</a:t>
            </a:r>
          </a:p>
        </p:txBody>
      </p:sp>
      <p:sp>
        <p:nvSpPr>
          <p:cNvPr id="4" name="Slide Number Placeholder 3"/>
          <p:cNvSpPr>
            <a:spLocks noGrp="1"/>
          </p:cNvSpPr>
          <p:nvPr>
            <p:ph type="sldNum" sz="quarter" idx="5"/>
          </p:nvPr>
        </p:nvSpPr>
        <p:spPr/>
        <p:txBody>
          <a:bodyPr/>
          <a:lstStyle/>
          <a:p>
            <a:fld id="{667A7D29-0629-4D2F-9ED8-6715F4B8641D}" type="slidenum">
              <a:rPr lang="en-US" smtClean="0"/>
              <a:t>54</a:t>
            </a:fld>
            <a:endParaRPr lang="en-US"/>
          </a:p>
        </p:txBody>
      </p:sp>
    </p:spTree>
    <p:extLst>
      <p:ext uri="{BB962C8B-B14F-4D97-AF65-F5344CB8AC3E}">
        <p14:creationId xmlns:p14="http://schemas.microsoft.com/office/powerpoint/2010/main" val="2380365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92AB4-E54A-47F1-A6D5-42B51FB0A0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02BF3B-098B-4FA0-A9EB-373B40A97D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0318DC-DBDD-4FCC-B6C9-C26E15F4DA3D}"/>
              </a:ext>
            </a:extLst>
          </p:cNvPr>
          <p:cNvSpPr>
            <a:spLocks noGrp="1"/>
          </p:cNvSpPr>
          <p:nvPr>
            <p:ph type="dt" sz="half" idx="10"/>
          </p:nvPr>
        </p:nvSpPr>
        <p:spPr/>
        <p:txBody>
          <a:bodyPr/>
          <a:lstStyle/>
          <a:p>
            <a:fld id="{96A108D9-1874-424C-8068-E76FD814ADB6}" type="datetimeFigureOut">
              <a:rPr lang="en-US" smtClean="0"/>
              <a:t>7/12/2022</a:t>
            </a:fld>
            <a:endParaRPr lang="en-US"/>
          </a:p>
        </p:txBody>
      </p:sp>
      <p:sp>
        <p:nvSpPr>
          <p:cNvPr id="5" name="Footer Placeholder 4">
            <a:extLst>
              <a:ext uri="{FF2B5EF4-FFF2-40B4-BE49-F238E27FC236}">
                <a16:creationId xmlns:a16="http://schemas.microsoft.com/office/drawing/2014/main" id="{518D608A-2A77-4B2C-AE44-235EF93831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4BB018-8FD3-409C-9EBD-F2B6987C4A1B}"/>
              </a:ext>
            </a:extLst>
          </p:cNvPr>
          <p:cNvSpPr>
            <a:spLocks noGrp="1"/>
          </p:cNvSpPr>
          <p:nvPr>
            <p:ph type="sldNum" sz="quarter" idx="12"/>
          </p:nvPr>
        </p:nvSpPr>
        <p:spPr/>
        <p:txBody>
          <a:bodyPr/>
          <a:lstStyle/>
          <a:p>
            <a:fld id="{0BB6D882-492B-4869-AC92-46769C6320B8}" type="slidenum">
              <a:rPr lang="en-US" smtClean="0"/>
              <a:t>‹#›</a:t>
            </a:fld>
            <a:endParaRPr lang="en-US"/>
          </a:p>
        </p:txBody>
      </p:sp>
    </p:spTree>
    <p:extLst>
      <p:ext uri="{BB962C8B-B14F-4D97-AF65-F5344CB8AC3E}">
        <p14:creationId xmlns:p14="http://schemas.microsoft.com/office/powerpoint/2010/main" val="3556513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50254-3C42-4CD5-A006-CDB50215B0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CCD5A2-1514-4C7D-AD21-097FA774C0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8B302-8454-44B4-9D76-069433E7ABA9}"/>
              </a:ext>
            </a:extLst>
          </p:cNvPr>
          <p:cNvSpPr>
            <a:spLocks noGrp="1"/>
          </p:cNvSpPr>
          <p:nvPr>
            <p:ph type="dt" sz="half" idx="10"/>
          </p:nvPr>
        </p:nvSpPr>
        <p:spPr/>
        <p:txBody>
          <a:bodyPr/>
          <a:lstStyle/>
          <a:p>
            <a:fld id="{96A108D9-1874-424C-8068-E76FD814ADB6}" type="datetimeFigureOut">
              <a:rPr lang="en-US" smtClean="0"/>
              <a:t>7/12/2022</a:t>
            </a:fld>
            <a:endParaRPr lang="en-US"/>
          </a:p>
        </p:txBody>
      </p:sp>
      <p:sp>
        <p:nvSpPr>
          <p:cNvPr id="5" name="Footer Placeholder 4">
            <a:extLst>
              <a:ext uri="{FF2B5EF4-FFF2-40B4-BE49-F238E27FC236}">
                <a16:creationId xmlns:a16="http://schemas.microsoft.com/office/drawing/2014/main" id="{42E8F9EA-5CFF-44B3-AF87-702ED8C72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6CC5DA-8D7C-482D-A6D7-2600E7AB1766}"/>
              </a:ext>
            </a:extLst>
          </p:cNvPr>
          <p:cNvSpPr>
            <a:spLocks noGrp="1"/>
          </p:cNvSpPr>
          <p:nvPr>
            <p:ph type="sldNum" sz="quarter" idx="12"/>
          </p:nvPr>
        </p:nvSpPr>
        <p:spPr/>
        <p:txBody>
          <a:bodyPr/>
          <a:lstStyle/>
          <a:p>
            <a:fld id="{0BB6D882-492B-4869-AC92-46769C6320B8}" type="slidenum">
              <a:rPr lang="en-US" smtClean="0"/>
              <a:t>‹#›</a:t>
            </a:fld>
            <a:endParaRPr lang="en-US"/>
          </a:p>
        </p:txBody>
      </p:sp>
    </p:spTree>
    <p:extLst>
      <p:ext uri="{BB962C8B-B14F-4D97-AF65-F5344CB8AC3E}">
        <p14:creationId xmlns:p14="http://schemas.microsoft.com/office/powerpoint/2010/main" val="234448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6DD7BA-A196-4EDF-8B5B-7DB2B653F0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C0C8CD-C956-4C3F-9A73-7702C22A6E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BDF53A-B29C-423F-BD08-2036AAD965F4}"/>
              </a:ext>
            </a:extLst>
          </p:cNvPr>
          <p:cNvSpPr>
            <a:spLocks noGrp="1"/>
          </p:cNvSpPr>
          <p:nvPr>
            <p:ph type="dt" sz="half" idx="10"/>
          </p:nvPr>
        </p:nvSpPr>
        <p:spPr/>
        <p:txBody>
          <a:bodyPr/>
          <a:lstStyle/>
          <a:p>
            <a:fld id="{96A108D9-1874-424C-8068-E76FD814ADB6}" type="datetimeFigureOut">
              <a:rPr lang="en-US" smtClean="0"/>
              <a:t>7/12/2022</a:t>
            </a:fld>
            <a:endParaRPr lang="en-US"/>
          </a:p>
        </p:txBody>
      </p:sp>
      <p:sp>
        <p:nvSpPr>
          <p:cNvPr id="5" name="Footer Placeholder 4">
            <a:extLst>
              <a:ext uri="{FF2B5EF4-FFF2-40B4-BE49-F238E27FC236}">
                <a16:creationId xmlns:a16="http://schemas.microsoft.com/office/drawing/2014/main" id="{E12B6121-2CEF-4579-A4C5-8477607D51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F3B4F6-367D-475D-9099-BCD66D9B4D48}"/>
              </a:ext>
            </a:extLst>
          </p:cNvPr>
          <p:cNvSpPr>
            <a:spLocks noGrp="1"/>
          </p:cNvSpPr>
          <p:nvPr>
            <p:ph type="sldNum" sz="quarter" idx="12"/>
          </p:nvPr>
        </p:nvSpPr>
        <p:spPr/>
        <p:txBody>
          <a:bodyPr/>
          <a:lstStyle/>
          <a:p>
            <a:fld id="{0BB6D882-492B-4869-AC92-46769C6320B8}" type="slidenum">
              <a:rPr lang="en-US" smtClean="0"/>
              <a:t>‹#›</a:t>
            </a:fld>
            <a:endParaRPr lang="en-US"/>
          </a:p>
        </p:txBody>
      </p:sp>
    </p:spTree>
    <p:extLst>
      <p:ext uri="{BB962C8B-B14F-4D97-AF65-F5344CB8AC3E}">
        <p14:creationId xmlns:p14="http://schemas.microsoft.com/office/powerpoint/2010/main" val="2818207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C1C98-47B2-4969-BB06-E5D5880996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78BB98-690E-434E-A665-EBD4C774B2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AB3C9-8AB7-4D1B-9AD8-8E0A10B85EC6}"/>
              </a:ext>
            </a:extLst>
          </p:cNvPr>
          <p:cNvSpPr>
            <a:spLocks noGrp="1"/>
          </p:cNvSpPr>
          <p:nvPr>
            <p:ph type="dt" sz="half" idx="10"/>
          </p:nvPr>
        </p:nvSpPr>
        <p:spPr/>
        <p:txBody>
          <a:bodyPr/>
          <a:lstStyle/>
          <a:p>
            <a:fld id="{96A108D9-1874-424C-8068-E76FD814ADB6}" type="datetimeFigureOut">
              <a:rPr lang="en-US" smtClean="0"/>
              <a:t>7/12/2022</a:t>
            </a:fld>
            <a:endParaRPr lang="en-US"/>
          </a:p>
        </p:txBody>
      </p:sp>
      <p:sp>
        <p:nvSpPr>
          <p:cNvPr id="5" name="Footer Placeholder 4">
            <a:extLst>
              <a:ext uri="{FF2B5EF4-FFF2-40B4-BE49-F238E27FC236}">
                <a16:creationId xmlns:a16="http://schemas.microsoft.com/office/drawing/2014/main" id="{446C7729-BE8A-4113-B6B0-47E3E30F6E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05B281-A30F-4F15-939C-C929562777C7}"/>
              </a:ext>
            </a:extLst>
          </p:cNvPr>
          <p:cNvSpPr>
            <a:spLocks noGrp="1"/>
          </p:cNvSpPr>
          <p:nvPr>
            <p:ph type="sldNum" sz="quarter" idx="12"/>
          </p:nvPr>
        </p:nvSpPr>
        <p:spPr/>
        <p:txBody>
          <a:bodyPr/>
          <a:lstStyle/>
          <a:p>
            <a:fld id="{0BB6D882-492B-4869-AC92-46769C6320B8}" type="slidenum">
              <a:rPr lang="en-US" smtClean="0"/>
              <a:t>‹#›</a:t>
            </a:fld>
            <a:endParaRPr lang="en-US"/>
          </a:p>
        </p:txBody>
      </p:sp>
    </p:spTree>
    <p:extLst>
      <p:ext uri="{BB962C8B-B14F-4D97-AF65-F5344CB8AC3E}">
        <p14:creationId xmlns:p14="http://schemas.microsoft.com/office/powerpoint/2010/main" val="4186140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93BD3-872F-43DC-9819-AFC9B6898F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18A8F3-97AD-44F5-BA07-3DC0DE6A0F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A5C7F8-0C4A-450C-AAE6-0CE666B07A6F}"/>
              </a:ext>
            </a:extLst>
          </p:cNvPr>
          <p:cNvSpPr>
            <a:spLocks noGrp="1"/>
          </p:cNvSpPr>
          <p:nvPr>
            <p:ph type="dt" sz="half" idx="10"/>
          </p:nvPr>
        </p:nvSpPr>
        <p:spPr/>
        <p:txBody>
          <a:bodyPr/>
          <a:lstStyle/>
          <a:p>
            <a:fld id="{96A108D9-1874-424C-8068-E76FD814ADB6}" type="datetimeFigureOut">
              <a:rPr lang="en-US" smtClean="0"/>
              <a:t>7/12/2022</a:t>
            </a:fld>
            <a:endParaRPr lang="en-US"/>
          </a:p>
        </p:txBody>
      </p:sp>
      <p:sp>
        <p:nvSpPr>
          <p:cNvPr id="5" name="Footer Placeholder 4">
            <a:extLst>
              <a:ext uri="{FF2B5EF4-FFF2-40B4-BE49-F238E27FC236}">
                <a16:creationId xmlns:a16="http://schemas.microsoft.com/office/drawing/2014/main" id="{DC9D95D0-D3B6-4529-87DA-AED21B42B5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F9D1E4-66CB-42E2-919C-309AA1ED95ED}"/>
              </a:ext>
            </a:extLst>
          </p:cNvPr>
          <p:cNvSpPr>
            <a:spLocks noGrp="1"/>
          </p:cNvSpPr>
          <p:nvPr>
            <p:ph type="sldNum" sz="quarter" idx="12"/>
          </p:nvPr>
        </p:nvSpPr>
        <p:spPr/>
        <p:txBody>
          <a:bodyPr/>
          <a:lstStyle/>
          <a:p>
            <a:fld id="{0BB6D882-492B-4869-AC92-46769C6320B8}" type="slidenum">
              <a:rPr lang="en-US" smtClean="0"/>
              <a:t>‹#›</a:t>
            </a:fld>
            <a:endParaRPr lang="en-US"/>
          </a:p>
        </p:txBody>
      </p:sp>
    </p:spTree>
    <p:extLst>
      <p:ext uri="{BB962C8B-B14F-4D97-AF65-F5344CB8AC3E}">
        <p14:creationId xmlns:p14="http://schemas.microsoft.com/office/powerpoint/2010/main" val="3908764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19AF3-CDFB-4D8E-9B79-07280B6CFC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DB1476-7514-4F2C-BB06-FA703DA9BE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3A4628-6A0F-45C9-9CB5-686E67A943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EF92E6-0859-4D0C-B4B5-AA55EBDF1FAE}"/>
              </a:ext>
            </a:extLst>
          </p:cNvPr>
          <p:cNvSpPr>
            <a:spLocks noGrp="1"/>
          </p:cNvSpPr>
          <p:nvPr>
            <p:ph type="dt" sz="half" idx="10"/>
          </p:nvPr>
        </p:nvSpPr>
        <p:spPr/>
        <p:txBody>
          <a:bodyPr/>
          <a:lstStyle/>
          <a:p>
            <a:fld id="{96A108D9-1874-424C-8068-E76FD814ADB6}" type="datetimeFigureOut">
              <a:rPr lang="en-US" smtClean="0"/>
              <a:t>7/12/2022</a:t>
            </a:fld>
            <a:endParaRPr lang="en-US"/>
          </a:p>
        </p:txBody>
      </p:sp>
      <p:sp>
        <p:nvSpPr>
          <p:cNvPr id="6" name="Footer Placeholder 5">
            <a:extLst>
              <a:ext uri="{FF2B5EF4-FFF2-40B4-BE49-F238E27FC236}">
                <a16:creationId xmlns:a16="http://schemas.microsoft.com/office/drawing/2014/main" id="{BCF9A811-B2C5-47D9-B363-A68487079D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9168FC-F361-4F0D-BF34-AC82F1149061}"/>
              </a:ext>
            </a:extLst>
          </p:cNvPr>
          <p:cNvSpPr>
            <a:spLocks noGrp="1"/>
          </p:cNvSpPr>
          <p:nvPr>
            <p:ph type="sldNum" sz="quarter" idx="12"/>
          </p:nvPr>
        </p:nvSpPr>
        <p:spPr/>
        <p:txBody>
          <a:bodyPr/>
          <a:lstStyle/>
          <a:p>
            <a:fld id="{0BB6D882-492B-4869-AC92-46769C6320B8}" type="slidenum">
              <a:rPr lang="en-US" smtClean="0"/>
              <a:t>‹#›</a:t>
            </a:fld>
            <a:endParaRPr lang="en-US"/>
          </a:p>
        </p:txBody>
      </p:sp>
    </p:spTree>
    <p:extLst>
      <p:ext uri="{BB962C8B-B14F-4D97-AF65-F5344CB8AC3E}">
        <p14:creationId xmlns:p14="http://schemas.microsoft.com/office/powerpoint/2010/main" val="3849832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88942-905B-476B-AC64-50B6F0F615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AC7E5B-9058-4F7F-B113-4572734ADF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24E982-30DD-4F5A-888E-ED075BCA60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9C9115-1B5E-4DFF-AFD7-189C284B9C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6D9931-5243-4C24-96CA-C6A7E38B01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5586A5-6A0E-4439-A097-E100608F08A5}"/>
              </a:ext>
            </a:extLst>
          </p:cNvPr>
          <p:cNvSpPr>
            <a:spLocks noGrp="1"/>
          </p:cNvSpPr>
          <p:nvPr>
            <p:ph type="dt" sz="half" idx="10"/>
          </p:nvPr>
        </p:nvSpPr>
        <p:spPr/>
        <p:txBody>
          <a:bodyPr/>
          <a:lstStyle/>
          <a:p>
            <a:fld id="{96A108D9-1874-424C-8068-E76FD814ADB6}" type="datetimeFigureOut">
              <a:rPr lang="en-US" smtClean="0"/>
              <a:t>7/12/2022</a:t>
            </a:fld>
            <a:endParaRPr lang="en-US"/>
          </a:p>
        </p:txBody>
      </p:sp>
      <p:sp>
        <p:nvSpPr>
          <p:cNvPr id="8" name="Footer Placeholder 7">
            <a:extLst>
              <a:ext uri="{FF2B5EF4-FFF2-40B4-BE49-F238E27FC236}">
                <a16:creationId xmlns:a16="http://schemas.microsoft.com/office/drawing/2014/main" id="{C349AABB-E365-4F70-BB4A-8356A7B721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DAB12B-CA37-4B5D-8EDB-28E5F22C29F2}"/>
              </a:ext>
            </a:extLst>
          </p:cNvPr>
          <p:cNvSpPr>
            <a:spLocks noGrp="1"/>
          </p:cNvSpPr>
          <p:nvPr>
            <p:ph type="sldNum" sz="quarter" idx="12"/>
          </p:nvPr>
        </p:nvSpPr>
        <p:spPr/>
        <p:txBody>
          <a:bodyPr/>
          <a:lstStyle/>
          <a:p>
            <a:fld id="{0BB6D882-492B-4869-AC92-46769C6320B8}" type="slidenum">
              <a:rPr lang="en-US" smtClean="0"/>
              <a:t>‹#›</a:t>
            </a:fld>
            <a:endParaRPr lang="en-US"/>
          </a:p>
        </p:txBody>
      </p:sp>
    </p:spTree>
    <p:extLst>
      <p:ext uri="{BB962C8B-B14F-4D97-AF65-F5344CB8AC3E}">
        <p14:creationId xmlns:p14="http://schemas.microsoft.com/office/powerpoint/2010/main" val="1062435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2C5F5-1619-4323-B8CB-D9C0B200C6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5ECD5E-CC39-457B-A2BF-A7025E20B248}"/>
              </a:ext>
            </a:extLst>
          </p:cNvPr>
          <p:cNvSpPr>
            <a:spLocks noGrp="1"/>
          </p:cNvSpPr>
          <p:nvPr>
            <p:ph type="dt" sz="half" idx="10"/>
          </p:nvPr>
        </p:nvSpPr>
        <p:spPr/>
        <p:txBody>
          <a:bodyPr/>
          <a:lstStyle/>
          <a:p>
            <a:fld id="{96A108D9-1874-424C-8068-E76FD814ADB6}" type="datetimeFigureOut">
              <a:rPr lang="en-US" smtClean="0"/>
              <a:t>7/12/2022</a:t>
            </a:fld>
            <a:endParaRPr lang="en-US"/>
          </a:p>
        </p:txBody>
      </p:sp>
      <p:sp>
        <p:nvSpPr>
          <p:cNvPr id="4" name="Footer Placeholder 3">
            <a:extLst>
              <a:ext uri="{FF2B5EF4-FFF2-40B4-BE49-F238E27FC236}">
                <a16:creationId xmlns:a16="http://schemas.microsoft.com/office/drawing/2014/main" id="{2FCE5C86-F9BF-4830-A346-664E70A347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A5B24C-0FAB-4ADD-A8EA-58359C08A2FD}"/>
              </a:ext>
            </a:extLst>
          </p:cNvPr>
          <p:cNvSpPr>
            <a:spLocks noGrp="1"/>
          </p:cNvSpPr>
          <p:nvPr>
            <p:ph type="sldNum" sz="quarter" idx="12"/>
          </p:nvPr>
        </p:nvSpPr>
        <p:spPr/>
        <p:txBody>
          <a:bodyPr/>
          <a:lstStyle/>
          <a:p>
            <a:fld id="{0BB6D882-492B-4869-AC92-46769C6320B8}" type="slidenum">
              <a:rPr lang="en-US" smtClean="0"/>
              <a:t>‹#›</a:t>
            </a:fld>
            <a:endParaRPr lang="en-US"/>
          </a:p>
        </p:txBody>
      </p:sp>
    </p:spTree>
    <p:extLst>
      <p:ext uri="{BB962C8B-B14F-4D97-AF65-F5344CB8AC3E}">
        <p14:creationId xmlns:p14="http://schemas.microsoft.com/office/powerpoint/2010/main" val="305530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29E373-F4CE-4652-B3EB-5483594CF7F9}"/>
              </a:ext>
            </a:extLst>
          </p:cNvPr>
          <p:cNvSpPr>
            <a:spLocks noGrp="1"/>
          </p:cNvSpPr>
          <p:nvPr>
            <p:ph type="dt" sz="half" idx="10"/>
          </p:nvPr>
        </p:nvSpPr>
        <p:spPr/>
        <p:txBody>
          <a:bodyPr/>
          <a:lstStyle/>
          <a:p>
            <a:fld id="{96A108D9-1874-424C-8068-E76FD814ADB6}" type="datetimeFigureOut">
              <a:rPr lang="en-US" smtClean="0"/>
              <a:t>7/12/2022</a:t>
            </a:fld>
            <a:endParaRPr lang="en-US"/>
          </a:p>
        </p:txBody>
      </p:sp>
      <p:sp>
        <p:nvSpPr>
          <p:cNvPr id="3" name="Footer Placeholder 2">
            <a:extLst>
              <a:ext uri="{FF2B5EF4-FFF2-40B4-BE49-F238E27FC236}">
                <a16:creationId xmlns:a16="http://schemas.microsoft.com/office/drawing/2014/main" id="{504F9055-3497-45F2-96A2-B852091303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5ADBB4-1451-492F-A819-42FB8477D1C5}"/>
              </a:ext>
            </a:extLst>
          </p:cNvPr>
          <p:cNvSpPr>
            <a:spLocks noGrp="1"/>
          </p:cNvSpPr>
          <p:nvPr>
            <p:ph type="sldNum" sz="quarter" idx="12"/>
          </p:nvPr>
        </p:nvSpPr>
        <p:spPr/>
        <p:txBody>
          <a:bodyPr/>
          <a:lstStyle/>
          <a:p>
            <a:fld id="{0BB6D882-492B-4869-AC92-46769C6320B8}" type="slidenum">
              <a:rPr lang="en-US" smtClean="0"/>
              <a:t>‹#›</a:t>
            </a:fld>
            <a:endParaRPr lang="en-US"/>
          </a:p>
        </p:txBody>
      </p:sp>
    </p:spTree>
    <p:extLst>
      <p:ext uri="{BB962C8B-B14F-4D97-AF65-F5344CB8AC3E}">
        <p14:creationId xmlns:p14="http://schemas.microsoft.com/office/powerpoint/2010/main" val="587112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086D-DF1D-4383-9686-3871A80111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D000C1-EED0-4F08-AD96-CD5FD4E85B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D8043A-CCB1-493E-B393-DF256254D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9C6C51-8623-4E66-A509-4D1C4A7D5E18}"/>
              </a:ext>
            </a:extLst>
          </p:cNvPr>
          <p:cNvSpPr>
            <a:spLocks noGrp="1"/>
          </p:cNvSpPr>
          <p:nvPr>
            <p:ph type="dt" sz="half" idx="10"/>
          </p:nvPr>
        </p:nvSpPr>
        <p:spPr/>
        <p:txBody>
          <a:bodyPr/>
          <a:lstStyle/>
          <a:p>
            <a:fld id="{96A108D9-1874-424C-8068-E76FD814ADB6}" type="datetimeFigureOut">
              <a:rPr lang="en-US" smtClean="0"/>
              <a:t>7/12/2022</a:t>
            </a:fld>
            <a:endParaRPr lang="en-US"/>
          </a:p>
        </p:txBody>
      </p:sp>
      <p:sp>
        <p:nvSpPr>
          <p:cNvPr id="6" name="Footer Placeholder 5">
            <a:extLst>
              <a:ext uri="{FF2B5EF4-FFF2-40B4-BE49-F238E27FC236}">
                <a16:creationId xmlns:a16="http://schemas.microsoft.com/office/drawing/2014/main" id="{105E5245-912D-4B8B-896A-9263651EEE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68EBE1-2A0B-4C84-9432-8238DDD292C4}"/>
              </a:ext>
            </a:extLst>
          </p:cNvPr>
          <p:cNvSpPr>
            <a:spLocks noGrp="1"/>
          </p:cNvSpPr>
          <p:nvPr>
            <p:ph type="sldNum" sz="quarter" idx="12"/>
          </p:nvPr>
        </p:nvSpPr>
        <p:spPr/>
        <p:txBody>
          <a:bodyPr/>
          <a:lstStyle/>
          <a:p>
            <a:fld id="{0BB6D882-492B-4869-AC92-46769C6320B8}" type="slidenum">
              <a:rPr lang="en-US" smtClean="0"/>
              <a:t>‹#›</a:t>
            </a:fld>
            <a:endParaRPr lang="en-US"/>
          </a:p>
        </p:txBody>
      </p:sp>
    </p:spTree>
    <p:extLst>
      <p:ext uri="{BB962C8B-B14F-4D97-AF65-F5344CB8AC3E}">
        <p14:creationId xmlns:p14="http://schemas.microsoft.com/office/powerpoint/2010/main" val="2289191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6FC62-7CB8-4E2D-BB90-D00FB2D78A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35A9FE-7E8C-4922-8953-0BC46593AE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30A35A-FA2C-4F60-B87D-3BCB4EB8B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1FEF04-FBDE-4BE3-84B0-858CA6EC622E}"/>
              </a:ext>
            </a:extLst>
          </p:cNvPr>
          <p:cNvSpPr>
            <a:spLocks noGrp="1"/>
          </p:cNvSpPr>
          <p:nvPr>
            <p:ph type="dt" sz="half" idx="10"/>
          </p:nvPr>
        </p:nvSpPr>
        <p:spPr/>
        <p:txBody>
          <a:bodyPr/>
          <a:lstStyle/>
          <a:p>
            <a:fld id="{96A108D9-1874-424C-8068-E76FD814ADB6}" type="datetimeFigureOut">
              <a:rPr lang="en-US" smtClean="0"/>
              <a:t>7/12/2022</a:t>
            </a:fld>
            <a:endParaRPr lang="en-US"/>
          </a:p>
        </p:txBody>
      </p:sp>
      <p:sp>
        <p:nvSpPr>
          <p:cNvPr id="6" name="Footer Placeholder 5">
            <a:extLst>
              <a:ext uri="{FF2B5EF4-FFF2-40B4-BE49-F238E27FC236}">
                <a16:creationId xmlns:a16="http://schemas.microsoft.com/office/drawing/2014/main" id="{4DB36013-F395-44A3-AFF6-6EFD755BE9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7AFD17-BC7D-43AD-B578-6EE825E200CA}"/>
              </a:ext>
            </a:extLst>
          </p:cNvPr>
          <p:cNvSpPr>
            <a:spLocks noGrp="1"/>
          </p:cNvSpPr>
          <p:nvPr>
            <p:ph type="sldNum" sz="quarter" idx="12"/>
          </p:nvPr>
        </p:nvSpPr>
        <p:spPr/>
        <p:txBody>
          <a:bodyPr/>
          <a:lstStyle/>
          <a:p>
            <a:fld id="{0BB6D882-492B-4869-AC92-46769C6320B8}" type="slidenum">
              <a:rPr lang="en-US" smtClean="0"/>
              <a:t>‹#›</a:t>
            </a:fld>
            <a:endParaRPr lang="en-US"/>
          </a:p>
        </p:txBody>
      </p:sp>
    </p:spTree>
    <p:extLst>
      <p:ext uri="{BB962C8B-B14F-4D97-AF65-F5344CB8AC3E}">
        <p14:creationId xmlns:p14="http://schemas.microsoft.com/office/powerpoint/2010/main" val="952958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4C6267-9654-4B3A-83BD-6B8C6F651A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5B4989-07AB-47C9-94C5-0F8F64BF41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1ECC85-271B-4A6C-92CC-0EC3FA137C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A108D9-1874-424C-8068-E76FD814ADB6}" type="datetimeFigureOut">
              <a:rPr lang="en-US" smtClean="0"/>
              <a:t>7/12/2022</a:t>
            </a:fld>
            <a:endParaRPr lang="en-US"/>
          </a:p>
        </p:txBody>
      </p:sp>
      <p:sp>
        <p:nvSpPr>
          <p:cNvPr id="5" name="Footer Placeholder 4">
            <a:extLst>
              <a:ext uri="{FF2B5EF4-FFF2-40B4-BE49-F238E27FC236}">
                <a16:creationId xmlns:a16="http://schemas.microsoft.com/office/drawing/2014/main" id="{5AADD7BB-F976-4B75-B840-0205B1B168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2E4E22-830B-4E52-AF5C-178DF6734B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B6D882-492B-4869-AC92-46769C6320B8}" type="slidenum">
              <a:rPr lang="en-US" smtClean="0"/>
              <a:t>‹#›</a:t>
            </a:fld>
            <a:endParaRPr lang="en-US"/>
          </a:p>
        </p:txBody>
      </p:sp>
    </p:spTree>
    <p:extLst>
      <p:ext uri="{BB962C8B-B14F-4D97-AF65-F5344CB8AC3E}">
        <p14:creationId xmlns:p14="http://schemas.microsoft.com/office/powerpoint/2010/main" val="4230524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50.JPG"/></Relationships>
</file>

<file path=ppt/slides/_rels/slide6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1405C-B256-4358-8588-0F7CB2DAA0A3}"/>
              </a:ext>
            </a:extLst>
          </p:cNvPr>
          <p:cNvSpPr>
            <a:spLocks noGrp="1"/>
          </p:cNvSpPr>
          <p:nvPr>
            <p:ph type="ctrTitle"/>
          </p:nvPr>
        </p:nvSpPr>
        <p:spPr>
          <a:xfrm>
            <a:off x="1524000" y="1122363"/>
            <a:ext cx="9144000" cy="1833901"/>
          </a:xfrm>
        </p:spPr>
        <p:txBody>
          <a:bodyPr>
            <a:normAutofit fontScale="90000"/>
          </a:bodyPr>
          <a:lstStyle/>
          <a:p>
            <a:br>
              <a:rPr lang="en-US" dirty="0"/>
            </a:br>
            <a:r>
              <a:rPr lang="en-US" b="1" dirty="0">
                <a:solidFill>
                  <a:srgbClr val="C00000"/>
                </a:solidFill>
                <a:latin typeface="Garamond" panose="02020404030301010803" pitchFamily="18" charset="0"/>
              </a:rPr>
              <a:t>Earning The Golden Spike</a:t>
            </a:r>
            <a:br>
              <a:rPr lang="en-US" b="1" dirty="0">
                <a:solidFill>
                  <a:srgbClr val="C00000"/>
                </a:solidFill>
                <a:latin typeface="Garamond" panose="02020404030301010803" pitchFamily="18" charset="0"/>
              </a:rPr>
            </a:br>
            <a:endParaRPr lang="en-US" b="1" dirty="0">
              <a:solidFill>
                <a:srgbClr val="C00000"/>
              </a:solidFill>
              <a:latin typeface="Garamond" panose="02020404030301010803" pitchFamily="18" charset="0"/>
            </a:endParaRPr>
          </a:p>
        </p:txBody>
      </p:sp>
      <p:sp>
        <p:nvSpPr>
          <p:cNvPr id="3" name="Subtitle 2">
            <a:extLst>
              <a:ext uri="{FF2B5EF4-FFF2-40B4-BE49-F238E27FC236}">
                <a16:creationId xmlns:a16="http://schemas.microsoft.com/office/drawing/2014/main" id="{61D7C2CD-BE62-41F5-8BDC-370CA33F41F1}"/>
              </a:ext>
            </a:extLst>
          </p:cNvPr>
          <p:cNvSpPr>
            <a:spLocks noGrp="1"/>
          </p:cNvSpPr>
          <p:nvPr>
            <p:ph type="subTitle" idx="1"/>
          </p:nvPr>
        </p:nvSpPr>
        <p:spPr>
          <a:xfrm>
            <a:off x="1524000" y="2714271"/>
            <a:ext cx="9144000" cy="594538"/>
          </a:xfrm>
        </p:spPr>
        <p:txBody>
          <a:bodyPr>
            <a:normAutofit/>
          </a:bodyPr>
          <a:lstStyle/>
          <a:p>
            <a:r>
              <a:rPr lang="en-US" sz="2800" b="1" dirty="0">
                <a:solidFill>
                  <a:srgbClr val="002060"/>
                </a:solidFill>
                <a:latin typeface="Garamond" panose="02020404030301010803" pitchFamily="18" charset="0"/>
              </a:rPr>
              <a:t>Bruce De Young, MMR</a:t>
            </a:r>
            <a:endParaRPr lang="en-US" b="1" dirty="0">
              <a:solidFill>
                <a:srgbClr val="002060"/>
              </a:solidFill>
              <a:latin typeface="Garamond" panose="02020404030301010803" pitchFamily="18" charset="0"/>
            </a:endParaRPr>
          </a:p>
          <a:p>
            <a:endParaRPr lang="en-US" dirty="0"/>
          </a:p>
        </p:txBody>
      </p:sp>
      <p:grpSp>
        <p:nvGrpSpPr>
          <p:cNvPr id="4" name="Group 5">
            <a:extLst>
              <a:ext uri="{FF2B5EF4-FFF2-40B4-BE49-F238E27FC236}">
                <a16:creationId xmlns:a16="http://schemas.microsoft.com/office/drawing/2014/main" id="{27E2DD79-158D-63BE-C6F8-9306B89808E5}"/>
              </a:ext>
            </a:extLst>
          </p:cNvPr>
          <p:cNvGrpSpPr>
            <a:grpSpLocks/>
          </p:cNvGrpSpPr>
          <p:nvPr/>
        </p:nvGrpSpPr>
        <p:grpSpPr bwMode="auto">
          <a:xfrm>
            <a:off x="5029200" y="3727259"/>
            <a:ext cx="4152507" cy="1066014"/>
            <a:chOff x="5410199" y="2826782"/>
            <a:chExt cx="2204071" cy="495537"/>
          </a:xfrm>
        </p:grpSpPr>
        <p:pic>
          <p:nvPicPr>
            <p:cNvPr id="5" name="Picture 6">
              <a:extLst>
                <a:ext uri="{FF2B5EF4-FFF2-40B4-BE49-F238E27FC236}">
                  <a16:creationId xmlns:a16="http://schemas.microsoft.com/office/drawing/2014/main" id="{9B45440A-8146-78B8-281C-B4D097CC0E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0199" y="2826782"/>
              <a:ext cx="518905" cy="49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a:extLst>
                <a:ext uri="{FF2B5EF4-FFF2-40B4-BE49-F238E27FC236}">
                  <a16:creationId xmlns:a16="http://schemas.microsoft.com/office/drawing/2014/main" id="{483D492F-DC4A-1017-7CF5-94A6DCFD86D2}"/>
                </a:ext>
              </a:extLst>
            </p:cNvPr>
            <p:cNvSpPr txBox="1">
              <a:spLocks noChangeArrowheads="1"/>
            </p:cNvSpPr>
            <p:nvPr/>
          </p:nvSpPr>
          <p:spPr bwMode="auto">
            <a:xfrm>
              <a:off x="5929104" y="2884353"/>
              <a:ext cx="16851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000" b="1" i="1"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EduTRAIN</a:t>
              </a:r>
              <a:r>
                <a:rPr kumimoji="0" lang="en-US" altLang="en-US" sz="2000" b="1" i="1"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3942149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6E1AC-C467-4478-A2F6-CCC611411E53}"/>
              </a:ext>
            </a:extLst>
          </p:cNvPr>
          <p:cNvSpPr>
            <a:spLocks noGrp="1"/>
          </p:cNvSpPr>
          <p:nvPr>
            <p:ph type="title"/>
          </p:nvPr>
        </p:nvSpPr>
        <p:spPr>
          <a:xfrm>
            <a:off x="355107" y="177553"/>
            <a:ext cx="11656380" cy="1713391"/>
          </a:xfrm>
        </p:spPr>
        <p:txBody>
          <a:bodyPr>
            <a:normAutofit fontScale="90000"/>
          </a:bodyPr>
          <a:lstStyle/>
          <a:p>
            <a:r>
              <a:rPr lang="en-US" sz="2400" b="1" dirty="0">
                <a:solidFill>
                  <a:srgbClr val="C00000"/>
                </a:solidFill>
                <a:latin typeface="Garamond" panose="02020404030301010803" pitchFamily="18" charset="0"/>
              </a:rPr>
              <a:t>This work caboose from </a:t>
            </a:r>
            <a:r>
              <a:rPr lang="en-US" sz="2400" b="1" dirty="0" err="1">
                <a:solidFill>
                  <a:srgbClr val="C00000"/>
                </a:solidFill>
                <a:latin typeface="Garamond" panose="02020404030301010803" pitchFamily="18" charset="0"/>
              </a:rPr>
              <a:t>Athearn</a:t>
            </a:r>
            <a:r>
              <a:rPr lang="en-US" sz="2400" b="1" dirty="0">
                <a:solidFill>
                  <a:srgbClr val="C00000"/>
                </a:solidFill>
                <a:latin typeface="Garamond" panose="02020404030301010803" pitchFamily="18" charset="0"/>
              </a:rPr>
              <a:t> was an ‘undecorated’ model.  It was repainted, Susquehanna decals were added, a wood deck and wood side walls were added.  The roof walk is also a replacement.  Another example of a “detailed commercial model”.  The flat car behind the Susquehanna boxcar is another example.  It was weathered and a homemade lumber load was added.</a:t>
            </a:r>
          </a:p>
        </p:txBody>
      </p:sp>
      <p:pic>
        <p:nvPicPr>
          <p:cNvPr id="6" name="Picture 5">
            <a:extLst>
              <a:ext uri="{FF2B5EF4-FFF2-40B4-BE49-F238E27FC236}">
                <a16:creationId xmlns:a16="http://schemas.microsoft.com/office/drawing/2014/main" id="{D4B6B741-C594-4874-BA42-E56B8F83C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1806" y="2156283"/>
            <a:ext cx="8494451" cy="4298926"/>
          </a:xfrm>
          <a:prstGeom prst="rect">
            <a:avLst/>
          </a:prstGeom>
        </p:spPr>
      </p:pic>
    </p:spTree>
    <p:extLst>
      <p:ext uri="{BB962C8B-B14F-4D97-AF65-F5344CB8AC3E}">
        <p14:creationId xmlns:p14="http://schemas.microsoft.com/office/powerpoint/2010/main" val="2985967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AACB1-85A1-47F2-8877-F3BABB9D3034}"/>
              </a:ext>
            </a:extLst>
          </p:cNvPr>
          <p:cNvSpPr>
            <a:spLocks noGrp="1"/>
          </p:cNvSpPr>
          <p:nvPr>
            <p:ph type="title"/>
          </p:nvPr>
        </p:nvSpPr>
        <p:spPr/>
        <p:txBody>
          <a:bodyPr>
            <a:normAutofit fontScale="90000"/>
          </a:bodyPr>
          <a:lstStyle/>
          <a:p>
            <a:r>
              <a:rPr lang="en-US" sz="2700" b="1" dirty="0">
                <a:solidFill>
                  <a:srgbClr val="C00000"/>
                </a:solidFill>
                <a:latin typeface="Garamond" panose="02020404030301010803" pitchFamily="18" charset="0"/>
              </a:rPr>
              <a:t>By now you know that open cars (flatcars, gondolas, hoppers) are your Golden Spike Friends.  This is an Ulrich Model.  Lettering this time was with dry transfer letters.  It is a Maintenance of Way car with assorted masonry materials (sand, cinder blocks, shovel, cement bags, etc.) inside.  Weathered, of course.</a:t>
            </a:r>
            <a:br>
              <a:rPr lang="en-US" sz="2000" dirty="0">
                <a:latin typeface="Garamond" panose="02020404030301010803" pitchFamily="18" charset="0"/>
              </a:rPr>
            </a:br>
            <a:endParaRPr lang="en-US" sz="2000" dirty="0">
              <a:latin typeface="Garamond" panose="02020404030301010803" pitchFamily="18" charset="0"/>
            </a:endParaRPr>
          </a:p>
        </p:txBody>
      </p:sp>
      <p:pic>
        <p:nvPicPr>
          <p:cNvPr id="4" name="Picture 3">
            <a:extLst>
              <a:ext uri="{FF2B5EF4-FFF2-40B4-BE49-F238E27FC236}">
                <a16:creationId xmlns:a16="http://schemas.microsoft.com/office/drawing/2014/main" id="{B913A2EC-E6A4-44FE-BD2B-2D64563969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4679" y="1752832"/>
            <a:ext cx="7882642" cy="4940931"/>
          </a:xfrm>
          <a:prstGeom prst="rect">
            <a:avLst/>
          </a:prstGeom>
        </p:spPr>
      </p:pic>
    </p:spTree>
    <p:extLst>
      <p:ext uri="{BB962C8B-B14F-4D97-AF65-F5344CB8AC3E}">
        <p14:creationId xmlns:p14="http://schemas.microsoft.com/office/powerpoint/2010/main" val="2540439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EB511-6066-4EE2-9E6A-9ED6F7C83320}"/>
              </a:ext>
            </a:extLst>
          </p:cNvPr>
          <p:cNvSpPr>
            <a:spLocks noGrp="1"/>
          </p:cNvSpPr>
          <p:nvPr>
            <p:ph type="title"/>
          </p:nvPr>
        </p:nvSpPr>
        <p:spPr>
          <a:xfrm>
            <a:off x="838200" y="365125"/>
            <a:ext cx="10515600" cy="966525"/>
          </a:xfrm>
        </p:spPr>
        <p:txBody>
          <a:bodyPr>
            <a:normAutofit/>
          </a:bodyPr>
          <a:lstStyle/>
          <a:p>
            <a:r>
              <a:rPr lang="en-US" sz="2400" b="1" dirty="0">
                <a:solidFill>
                  <a:srgbClr val="C00000"/>
                </a:solidFill>
                <a:latin typeface="Garamond" panose="02020404030301010803" pitchFamily="18" charset="0"/>
              </a:rPr>
              <a:t>All the rolling stock could be cars, but look at some motive power, too.  First up is this undecorated Bachman GE 70 Ton diesel.</a:t>
            </a:r>
          </a:p>
        </p:txBody>
      </p:sp>
      <p:pic>
        <p:nvPicPr>
          <p:cNvPr id="4" name="Picture 3">
            <a:extLst>
              <a:ext uri="{FF2B5EF4-FFF2-40B4-BE49-F238E27FC236}">
                <a16:creationId xmlns:a16="http://schemas.microsoft.com/office/drawing/2014/main" id="{C4BB4F93-C0B0-417A-8943-36A3F4EF1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2386" y="1331650"/>
            <a:ext cx="7280806" cy="5359482"/>
          </a:xfrm>
          <a:prstGeom prst="rect">
            <a:avLst/>
          </a:prstGeom>
        </p:spPr>
      </p:pic>
    </p:spTree>
    <p:extLst>
      <p:ext uri="{BB962C8B-B14F-4D97-AF65-F5344CB8AC3E}">
        <p14:creationId xmlns:p14="http://schemas.microsoft.com/office/powerpoint/2010/main" val="3347972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6719-2161-4C6E-8CD9-7EECCB05AB3C}"/>
              </a:ext>
            </a:extLst>
          </p:cNvPr>
          <p:cNvSpPr>
            <a:spLocks noGrp="1"/>
          </p:cNvSpPr>
          <p:nvPr>
            <p:ph type="title"/>
          </p:nvPr>
        </p:nvSpPr>
        <p:spPr>
          <a:xfrm>
            <a:off x="753122" y="210284"/>
            <a:ext cx="10515600" cy="828403"/>
          </a:xfrm>
        </p:spPr>
        <p:txBody>
          <a:bodyPr>
            <a:normAutofit/>
          </a:bodyPr>
          <a:lstStyle/>
          <a:p>
            <a:r>
              <a:rPr lang="en-US" sz="2400" b="1" dirty="0">
                <a:solidFill>
                  <a:srgbClr val="C00000"/>
                </a:solidFill>
                <a:latin typeface="Garamond" panose="02020404030301010803" pitchFamily="18" charset="0"/>
              </a:rPr>
              <a:t>Same diesel after decals, weathering and crew were added.  Ready for the Golden Spike!</a:t>
            </a:r>
          </a:p>
        </p:txBody>
      </p:sp>
      <p:pic>
        <p:nvPicPr>
          <p:cNvPr id="6" name="Picture 5">
            <a:extLst>
              <a:ext uri="{FF2B5EF4-FFF2-40B4-BE49-F238E27FC236}">
                <a16:creationId xmlns:a16="http://schemas.microsoft.com/office/drawing/2014/main" id="{249F7C24-FB7B-40D5-B455-7DC8EE03FC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231" y="1273484"/>
            <a:ext cx="7955872" cy="5374232"/>
          </a:xfrm>
          <a:prstGeom prst="rect">
            <a:avLst/>
          </a:prstGeom>
        </p:spPr>
      </p:pic>
    </p:spTree>
    <p:extLst>
      <p:ext uri="{BB962C8B-B14F-4D97-AF65-F5344CB8AC3E}">
        <p14:creationId xmlns:p14="http://schemas.microsoft.com/office/powerpoint/2010/main" val="2791568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BBE41-5C12-4794-95FA-33BF25F468AD}"/>
              </a:ext>
            </a:extLst>
          </p:cNvPr>
          <p:cNvSpPr>
            <a:spLocks noGrp="1"/>
          </p:cNvSpPr>
          <p:nvPr>
            <p:ph type="title"/>
          </p:nvPr>
        </p:nvSpPr>
        <p:spPr>
          <a:xfrm>
            <a:off x="838200" y="214204"/>
            <a:ext cx="10515600" cy="1161835"/>
          </a:xfrm>
        </p:spPr>
        <p:txBody>
          <a:bodyPr>
            <a:normAutofit/>
          </a:bodyPr>
          <a:lstStyle/>
          <a:p>
            <a:r>
              <a:rPr lang="en-US" sz="2800" b="1" dirty="0">
                <a:solidFill>
                  <a:srgbClr val="C00000"/>
                </a:solidFill>
                <a:latin typeface="Garamond" panose="02020404030301010803" pitchFamily="18" charset="0"/>
              </a:rPr>
              <a:t>Here’s another shot of that diesel with a hopper that would also qualify.</a:t>
            </a:r>
          </a:p>
        </p:txBody>
      </p:sp>
      <p:pic>
        <p:nvPicPr>
          <p:cNvPr id="4" name="Picture 3">
            <a:extLst>
              <a:ext uri="{FF2B5EF4-FFF2-40B4-BE49-F238E27FC236}">
                <a16:creationId xmlns:a16="http://schemas.microsoft.com/office/drawing/2014/main" id="{E60B48AA-AFFA-4B81-BB47-7773E8D164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231" y="1376039"/>
            <a:ext cx="7527992" cy="5180247"/>
          </a:xfrm>
          <a:prstGeom prst="rect">
            <a:avLst/>
          </a:prstGeom>
        </p:spPr>
      </p:pic>
    </p:spTree>
    <p:extLst>
      <p:ext uri="{BB962C8B-B14F-4D97-AF65-F5344CB8AC3E}">
        <p14:creationId xmlns:p14="http://schemas.microsoft.com/office/powerpoint/2010/main" val="2141092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A097-EDF0-4189-95A4-3175723A76A3}"/>
              </a:ext>
            </a:extLst>
          </p:cNvPr>
          <p:cNvSpPr>
            <a:spLocks noGrp="1"/>
          </p:cNvSpPr>
          <p:nvPr>
            <p:ph type="title"/>
          </p:nvPr>
        </p:nvSpPr>
        <p:spPr>
          <a:xfrm>
            <a:off x="838200" y="214205"/>
            <a:ext cx="10515600" cy="975404"/>
          </a:xfrm>
        </p:spPr>
        <p:txBody>
          <a:bodyPr>
            <a:normAutofit/>
          </a:bodyPr>
          <a:lstStyle/>
          <a:p>
            <a:r>
              <a:rPr lang="en-US" sz="2400" b="1" dirty="0">
                <a:solidFill>
                  <a:srgbClr val="C00000"/>
                </a:solidFill>
                <a:latin typeface="Garamond" panose="02020404030301010803" pitchFamily="18" charset="0"/>
              </a:rPr>
              <a:t>Model steam? This IHC Loco got a front coupler, a crew, weathering (including some </a:t>
            </a:r>
            <a:r>
              <a:rPr lang="en-US" sz="2400" b="1" dirty="0" err="1">
                <a:solidFill>
                  <a:srgbClr val="C00000"/>
                </a:solidFill>
                <a:latin typeface="Garamond" panose="02020404030301010803" pitchFamily="18" charset="0"/>
              </a:rPr>
              <a:t>Neolube</a:t>
            </a:r>
            <a:r>
              <a:rPr lang="en-US" sz="2400" b="1" dirty="0">
                <a:solidFill>
                  <a:srgbClr val="C00000"/>
                </a:solidFill>
                <a:latin typeface="Garamond" panose="02020404030301010803" pitchFamily="18" charset="0"/>
              </a:rPr>
              <a:t> on the drive rods.)  Oh, and some ‘real’ coal in the tender.</a:t>
            </a:r>
          </a:p>
        </p:txBody>
      </p:sp>
      <p:pic>
        <p:nvPicPr>
          <p:cNvPr id="4" name="Picture 3">
            <a:extLst>
              <a:ext uri="{FF2B5EF4-FFF2-40B4-BE49-F238E27FC236}">
                <a16:creationId xmlns:a16="http://schemas.microsoft.com/office/drawing/2014/main" id="{D349BAD4-C226-4238-B667-00FC2DF4AB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674" y="1306138"/>
            <a:ext cx="10620652" cy="4795417"/>
          </a:xfrm>
          <a:prstGeom prst="rect">
            <a:avLst/>
          </a:prstGeom>
        </p:spPr>
      </p:pic>
    </p:spTree>
    <p:extLst>
      <p:ext uri="{BB962C8B-B14F-4D97-AF65-F5344CB8AC3E}">
        <p14:creationId xmlns:p14="http://schemas.microsoft.com/office/powerpoint/2010/main" val="3940536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7C5EB-4CDF-4CCC-B1C7-B00DEB9074C8}"/>
              </a:ext>
            </a:extLst>
          </p:cNvPr>
          <p:cNvSpPr>
            <a:spLocks noGrp="1"/>
          </p:cNvSpPr>
          <p:nvPr>
            <p:ph type="title"/>
          </p:nvPr>
        </p:nvSpPr>
        <p:spPr>
          <a:xfrm>
            <a:off x="838200" y="365126"/>
            <a:ext cx="10515600" cy="531520"/>
          </a:xfrm>
        </p:spPr>
        <p:txBody>
          <a:bodyPr>
            <a:normAutofit/>
          </a:bodyPr>
          <a:lstStyle/>
          <a:p>
            <a:pPr algn="ctr"/>
            <a:r>
              <a:rPr lang="en-US" sz="2800" b="1" dirty="0">
                <a:solidFill>
                  <a:srgbClr val="C00000"/>
                </a:solidFill>
                <a:latin typeface="Garamond" panose="02020404030301010803" pitchFamily="18" charset="0"/>
              </a:rPr>
              <a:t>Can we please see some closeups?  Sure.  All shiny and new.</a:t>
            </a:r>
          </a:p>
        </p:txBody>
      </p:sp>
      <p:pic>
        <p:nvPicPr>
          <p:cNvPr id="6" name="Picture 5">
            <a:extLst>
              <a:ext uri="{FF2B5EF4-FFF2-40B4-BE49-F238E27FC236}">
                <a16:creationId xmlns:a16="http://schemas.microsoft.com/office/drawing/2014/main" id="{20B33BAD-D5C1-4605-8A83-35A82C4CDE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891" y="1041854"/>
            <a:ext cx="8620218" cy="5451020"/>
          </a:xfrm>
          <a:prstGeom prst="rect">
            <a:avLst/>
          </a:prstGeom>
        </p:spPr>
      </p:pic>
    </p:spTree>
    <p:extLst>
      <p:ext uri="{BB962C8B-B14F-4D97-AF65-F5344CB8AC3E}">
        <p14:creationId xmlns:p14="http://schemas.microsoft.com/office/powerpoint/2010/main" val="2532230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C29B3-9205-453D-A1FA-19135A3DEA02}"/>
              </a:ext>
            </a:extLst>
          </p:cNvPr>
          <p:cNvSpPr>
            <a:spLocks noGrp="1"/>
          </p:cNvSpPr>
          <p:nvPr>
            <p:ph type="title"/>
          </p:nvPr>
        </p:nvSpPr>
        <p:spPr>
          <a:xfrm>
            <a:off x="838200" y="125428"/>
            <a:ext cx="10515600" cy="664685"/>
          </a:xfrm>
        </p:spPr>
        <p:txBody>
          <a:bodyPr>
            <a:normAutofit/>
          </a:bodyPr>
          <a:lstStyle/>
          <a:p>
            <a:pPr algn="ctr"/>
            <a:r>
              <a:rPr lang="en-US" sz="2800" b="1" dirty="0">
                <a:solidFill>
                  <a:srgbClr val="C00000"/>
                </a:solidFill>
                <a:latin typeface="Garamond" panose="02020404030301010803" pitchFamily="18" charset="0"/>
              </a:rPr>
              <a:t>Ah, that is better.  Wait a minute, is that ‘real’ coal in that tender?</a:t>
            </a:r>
          </a:p>
        </p:txBody>
      </p:sp>
      <p:pic>
        <p:nvPicPr>
          <p:cNvPr id="4" name="Picture 3">
            <a:extLst>
              <a:ext uri="{FF2B5EF4-FFF2-40B4-BE49-F238E27FC236}">
                <a16:creationId xmlns:a16="http://schemas.microsoft.com/office/drawing/2014/main" id="{BC5F533E-F1EC-4B66-B555-5918C1C3C9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628" y="1085618"/>
            <a:ext cx="7544598" cy="5483858"/>
          </a:xfrm>
          <a:prstGeom prst="rect">
            <a:avLst/>
          </a:prstGeom>
        </p:spPr>
      </p:pic>
    </p:spTree>
    <p:extLst>
      <p:ext uri="{BB962C8B-B14F-4D97-AF65-F5344CB8AC3E}">
        <p14:creationId xmlns:p14="http://schemas.microsoft.com/office/powerpoint/2010/main" val="3505398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3D192-6026-47E0-BBB9-DD5950521521}"/>
              </a:ext>
            </a:extLst>
          </p:cNvPr>
          <p:cNvSpPr>
            <a:spLocks noGrp="1"/>
          </p:cNvSpPr>
          <p:nvPr>
            <p:ph type="title"/>
          </p:nvPr>
        </p:nvSpPr>
        <p:spPr>
          <a:xfrm>
            <a:off x="838200" y="205327"/>
            <a:ext cx="10515600" cy="700195"/>
          </a:xfrm>
        </p:spPr>
        <p:txBody>
          <a:bodyPr>
            <a:normAutofit/>
          </a:bodyPr>
          <a:lstStyle/>
          <a:p>
            <a:pPr algn="ctr"/>
            <a:r>
              <a:rPr lang="en-US" sz="2800" b="1" dirty="0">
                <a:solidFill>
                  <a:srgbClr val="C00000"/>
                </a:solidFill>
                <a:latin typeface="Garamond" panose="02020404030301010803" pitchFamily="18" charset="0"/>
              </a:rPr>
              <a:t>Yes, and here is a better look.  None of this is difficult, folks.</a:t>
            </a:r>
          </a:p>
        </p:txBody>
      </p:sp>
      <p:pic>
        <p:nvPicPr>
          <p:cNvPr id="4" name="Picture 3">
            <a:extLst>
              <a:ext uri="{FF2B5EF4-FFF2-40B4-BE49-F238E27FC236}">
                <a16:creationId xmlns:a16="http://schemas.microsoft.com/office/drawing/2014/main" id="{D2C44E19-BA4B-4AEA-962D-FBDA139956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6714" y="1072024"/>
            <a:ext cx="7138571" cy="5704288"/>
          </a:xfrm>
          <a:prstGeom prst="rect">
            <a:avLst/>
          </a:prstGeom>
        </p:spPr>
      </p:pic>
    </p:spTree>
    <p:extLst>
      <p:ext uri="{BB962C8B-B14F-4D97-AF65-F5344CB8AC3E}">
        <p14:creationId xmlns:p14="http://schemas.microsoft.com/office/powerpoint/2010/main" val="2441401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525EA-F9B3-4D27-94EE-417A32AC3EC3}"/>
              </a:ext>
            </a:extLst>
          </p:cNvPr>
          <p:cNvSpPr>
            <a:spLocks noGrp="1"/>
          </p:cNvSpPr>
          <p:nvPr>
            <p:ph type="title"/>
          </p:nvPr>
        </p:nvSpPr>
        <p:spPr>
          <a:xfrm>
            <a:off x="838200" y="178694"/>
            <a:ext cx="10515600" cy="966525"/>
          </a:xfrm>
        </p:spPr>
        <p:txBody>
          <a:bodyPr>
            <a:normAutofit/>
          </a:bodyPr>
          <a:lstStyle/>
          <a:p>
            <a:pPr algn="ctr"/>
            <a:r>
              <a:rPr lang="en-US" sz="2800" b="1" dirty="0">
                <a:solidFill>
                  <a:srgbClr val="C00000"/>
                </a:solidFill>
                <a:latin typeface="Garamond" panose="02020404030301010803" pitchFamily="18" charset="0"/>
              </a:rPr>
              <a:t>Now that we have looked at detailing “commercial kits”, there was some mention of “Craftsman Kits”.  What are those?</a:t>
            </a:r>
          </a:p>
        </p:txBody>
      </p:sp>
      <p:pic>
        <p:nvPicPr>
          <p:cNvPr id="6" name="Picture 5">
            <a:extLst>
              <a:ext uri="{FF2B5EF4-FFF2-40B4-BE49-F238E27FC236}">
                <a16:creationId xmlns:a16="http://schemas.microsoft.com/office/drawing/2014/main" id="{CB9DFE7D-3F9B-4582-BA2D-9AAB3C27F4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9568" y="1044653"/>
            <a:ext cx="7952863" cy="5634653"/>
          </a:xfrm>
          <a:prstGeom prst="rect">
            <a:avLst/>
          </a:prstGeom>
        </p:spPr>
      </p:pic>
    </p:spTree>
    <p:extLst>
      <p:ext uri="{BB962C8B-B14F-4D97-AF65-F5344CB8AC3E}">
        <p14:creationId xmlns:p14="http://schemas.microsoft.com/office/powerpoint/2010/main" val="1785355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6FF7E-AFB3-4C8D-BAD8-D7D88FFF4A10}"/>
              </a:ext>
            </a:extLst>
          </p:cNvPr>
          <p:cNvSpPr>
            <a:spLocks noGrp="1"/>
          </p:cNvSpPr>
          <p:nvPr>
            <p:ph type="title"/>
          </p:nvPr>
        </p:nvSpPr>
        <p:spPr>
          <a:xfrm>
            <a:off x="838200" y="365126"/>
            <a:ext cx="10515600" cy="502622"/>
          </a:xfrm>
        </p:spPr>
        <p:txBody>
          <a:bodyPr>
            <a:normAutofit fontScale="90000"/>
          </a:bodyPr>
          <a:lstStyle/>
          <a:p>
            <a:pPr algn="ctr"/>
            <a:r>
              <a:rPr lang="en-US" sz="3600" b="1" dirty="0">
                <a:solidFill>
                  <a:srgbClr val="C00000"/>
                </a:solidFill>
                <a:latin typeface="Garamond" panose="02020404030301010803" pitchFamily="18" charset="0"/>
              </a:rPr>
              <a:t>By The End Of This Clinic You Will Be Able To:</a:t>
            </a:r>
          </a:p>
        </p:txBody>
      </p:sp>
      <p:sp>
        <p:nvSpPr>
          <p:cNvPr id="3" name="Content Placeholder 2">
            <a:extLst>
              <a:ext uri="{FF2B5EF4-FFF2-40B4-BE49-F238E27FC236}">
                <a16:creationId xmlns:a16="http://schemas.microsoft.com/office/drawing/2014/main" id="{6B5D9181-3103-4566-B6ED-3C9518601724}"/>
              </a:ext>
            </a:extLst>
          </p:cNvPr>
          <p:cNvSpPr>
            <a:spLocks noGrp="1"/>
          </p:cNvSpPr>
          <p:nvPr>
            <p:ph idx="1"/>
          </p:nvPr>
        </p:nvSpPr>
        <p:spPr/>
        <p:txBody>
          <a:bodyPr>
            <a:normAutofit/>
          </a:bodyPr>
          <a:lstStyle/>
          <a:p>
            <a:r>
              <a:rPr lang="en-US" sz="3200" b="1" dirty="0">
                <a:solidFill>
                  <a:srgbClr val="002060"/>
                </a:solidFill>
                <a:latin typeface="Garamond" panose="02020404030301010803" pitchFamily="18" charset="0"/>
              </a:rPr>
              <a:t>Know how to earn the NMRA’s Golden Spike Award, and…</a:t>
            </a:r>
          </a:p>
          <a:p>
            <a:r>
              <a:rPr lang="en-US" sz="3200" b="1" dirty="0">
                <a:solidFill>
                  <a:srgbClr val="002060"/>
                </a:solidFill>
                <a:latin typeface="Garamond" panose="02020404030301010803" pitchFamily="18" charset="0"/>
              </a:rPr>
              <a:t>Be able to evaluate other NMRA’s member’s work and certify that they have earned the Golden Spike Award.</a:t>
            </a:r>
          </a:p>
        </p:txBody>
      </p:sp>
    </p:spTree>
    <p:extLst>
      <p:ext uri="{BB962C8B-B14F-4D97-AF65-F5344CB8AC3E}">
        <p14:creationId xmlns:p14="http://schemas.microsoft.com/office/powerpoint/2010/main" val="407628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0661C-9038-4AEE-805B-7DD2226EEFB0}"/>
              </a:ext>
            </a:extLst>
          </p:cNvPr>
          <p:cNvSpPr>
            <a:spLocks noGrp="1"/>
          </p:cNvSpPr>
          <p:nvPr>
            <p:ph type="title"/>
          </p:nvPr>
        </p:nvSpPr>
        <p:spPr>
          <a:xfrm>
            <a:off x="838200" y="169817"/>
            <a:ext cx="10515600" cy="1126324"/>
          </a:xfrm>
        </p:spPr>
        <p:txBody>
          <a:bodyPr>
            <a:normAutofit/>
          </a:bodyPr>
          <a:lstStyle/>
          <a:p>
            <a:pPr algn="ctr"/>
            <a:r>
              <a:rPr lang="en-US" sz="2800" b="1" dirty="0">
                <a:solidFill>
                  <a:srgbClr val="C00000"/>
                </a:solidFill>
                <a:latin typeface="Garamond" panose="02020404030301010803" pitchFamily="18" charset="0"/>
              </a:rPr>
              <a:t>This Borden ‘Butterdish’ milk car is a resin kit from Funaro &amp; Camerlengo.  You have to paint, letter and add the details.</a:t>
            </a:r>
          </a:p>
        </p:txBody>
      </p:sp>
      <p:pic>
        <p:nvPicPr>
          <p:cNvPr id="4" name="Picture 3">
            <a:extLst>
              <a:ext uri="{FF2B5EF4-FFF2-40B4-BE49-F238E27FC236}">
                <a16:creationId xmlns:a16="http://schemas.microsoft.com/office/drawing/2014/main" id="{1471F8EF-EA0E-4CAA-981F-F7BEC76A8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739" y="1296141"/>
            <a:ext cx="7510522" cy="5434563"/>
          </a:xfrm>
          <a:prstGeom prst="rect">
            <a:avLst/>
          </a:prstGeom>
        </p:spPr>
      </p:pic>
    </p:spTree>
    <p:extLst>
      <p:ext uri="{BB962C8B-B14F-4D97-AF65-F5344CB8AC3E}">
        <p14:creationId xmlns:p14="http://schemas.microsoft.com/office/powerpoint/2010/main" val="3766888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45C37-FFFD-44BD-BD21-A2DAB142AEFB}"/>
              </a:ext>
            </a:extLst>
          </p:cNvPr>
          <p:cNvSpPr>
            <a:spLocks noGrp="1"/>
          </p:cNvSpPr>
          <p:nvPr>
            <p:ph type="title"/>
          </p:nvPr>
        </p:nvSpPr>
        <p:spPr/>
        <p:txBody>
          <a:bodyPr>
            <a:normAutofit/>
          </a:bodyPr>
          <a:lstStyle/>
          <a:p>
            <a:r>
              <a:rPr lang="en-US" sz="3600" b="1" dirty="0">
                <a:solidFill>
                  <a:srgbClr val="C00000"/>
                </a:solidFill>
                <a:latin typeface="Garamond" panose="02020404030301010803" pitchFamily="18" charset="0"/>
              </a:rPr>
              <a:t>Before leaving the topic of Rolling Stock, what is this ‘scratch built’ option?</a:t>
            </a:r>
          </a:p>
        </p:txBody>
      </p:sp>
      <p:sp>
        <p:nvSpPr>
          <p:cNvPr id="3" name="Content Placeholder 2">
            <a:extLst>
              <a:ext uri="{FF2B5EF4-FFF2-40B4-BE49-F238E27FC236}">
                <a16:creationId xmlns:a16="http://schemas.microsoft.com/office/drawing/2014/main" id="{DC81E5D2-3858-4AD2-935B-BD9997546282}"/>
              </a:ext>
            </a:extLst>
          </p:cNvPr>
          <p:cNvSpPr>
            <a:spLocks noGrp="1"/>
          </p:cNvSpPr>
          <p:nvPr>
            <p:ph idx="1"/>
          </p:nvPr>
        </p:nvSpPr>
        <p:spPr/>
        <p:txBody>
          <a:bodyPr/>
          <a:lstStyle/>
          <a:p>
            <a:r>
              <a:rPr lang="en-US" b="1" dirty="0">
                <a:solidFill>
                  <a:srgbClr val="002060"/>
                </a:solidFill>
                <a:latin typeface="Garamond" panose="02020404030301010803" pitchFamily="18" charset="0"/>
              </a:rPr>
              <a:t>Now to be honest, few (very few) individuals earning the Golden Spike Award have used a scratch built piece of rolling stock as one of the six pieces required.  </a:t>
            </a:r>
          </a:p>
          <a:p>
            <a:r>
              <a:rPr lang="en-US" b="1" dirty="0">
                <a:solidFill>
                  <a:srgbClr val="002060"/>
                </a:solidFill>
                <a:latin typeface="Garamond" panose="02020404030301010803" pitchFamily="18" charset="0"/>
              </a:rPr>
              <a:t>However, scratch building rolling stock is a necessary skill if you ever want to earn the “Cars Certificate” within the NMRA’s Achievement Program, so lets take a brief look at the process.</a:t>
            </a:r>
          </a:p>
        </p:txBody>
      </p:sp>
    </p:spTree>
    <p:extLst>
      <p:ext uri="{BB962C8B-B14F-4D97-AF65-F5344CB8AC3E}">
        <p14:creationId xmlns:p14="http://schemas.microsoft.com/office/powerpoint/2010/main" val="406903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4C778-B7CA-46D5-A370-DABBBB3ACD42}"/>
              </a:ext>
            </a:extLst>
          </p:cNvPr>
          <p:cNvSpPr>
            <a:spLocks noGrp="1"/>
          </p:cNvSpPr>
          <p:nvPr>
            <p:ph type="title"/>
          </p:nvPr>
        </p:nvSpPr>
        <p:spPr>
          <a:xfrm>
            <a:off x="417250" y="143183"/>
            <a:ext cx="11256886" cy="1325563"/>
          </a:xfrm>
        </p:spPr>
        <p:txBody>
          <a:bodyPr>
            <a:normAutofit fontScale="90000"/>
          </a:bodyPr>
          <a:lstStyle/>
          <a:p>
            <a:r>
              <a:rPr lang="en-US" sz="2800" b="1" dirty="0">
                <a:solidFill>
                  <a:srgbClr val="C00000"/>
                </a:solidFill>
                <a:latin typeface="Garamond" panose="02020404030301010803" pitchFamily="18" charset="0"/>
              </a:rPr>
              <a:t>It all starts with a sketch or two.  Drawing it to scale is a great idea.  (This example of an HOn3 logging caboose was built by Bruce DeYoung, MMR.  You can build right on top of your drawing.  Here is the underframe.</a:t>
            </a:r>
          </a:p>
        </p:txBody>
      </p:sp>
      <p:pic>
        <p:nvPicPr>
          <p:cNvPr id="6" name="Picture 5">
            <a:extLst>
              <a:ext uri="{FF2B5EF4-FFF2-40B4-BE49-F238E27FC236}">
                <a16:creationId xmlns:a16="http://schemas.microsoft.com/office/drawing/2014/main" id="{1DAEF400-C80A-45D1-BD3B-58C0021C1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064" y="1551018"/>
            <a:ext cx="10165871" cy="4929681"/>
          </a:xfrm>
          <a:prstGeom prst="rect">
            <a:avLst/>
          </a:prstGeom>
        </p:spPr>
      </p:pic>
    </p:spTree>
    <p:extLst>
      <p:ext uri="{BB962C8B-B14F-4D97-AF65-F5344CB8AC3E}">
        <p14:creationId xmlns:p14="http://schemas.microsoft.com/office/powerpoint/2010/main" val="558536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F24A7-A6EA-4803-876D-453F63846609}"/>
              </a:ext>
            </a:extLst>
          </p:cNvPr>
          <p:cNvSpPr>
            <a:spLocks noGrp="1"/>
          </p:cNvSpPr>
          <p:nvPr>
            <p:ph type="title"/>
          </p:nvPr>
        </p:nvSpPr>
        <p:spPr>
          <a:xfrm>
            <a:off x="740546" y="125213"/>
            <a:ext cx="10515600" cy="1215315"/>
          </a:xfrm>
        </p:spPr>
        <p:txBody>
          <a:bodyPr>
            <a:normAutofit fontScale="90000"/>
          </a:bodyPr>
          <a:lstStyle/>
          <a:p>
            <a:pPr algn="ctr"/>
            <a:r>
              <a:rPr lang="en-US" b="1" dirty="0">
                <a:solidFill>
                  <a:srgbClr val="C00000"/>
                </a:solidFill>
                <a:latin typeface="Garamond" panose="02020404030301010803" pitchFamily="18" charset="0"/>
              </a:rPr>
              <a:t>Now add the bolsters, end frame details and some basic brake rigging.</a:t>
            </a:r>
          </a:p>
        </p:txBody>
      </p:sp>
      <p:pic>
        <p:nvPicPr>
          <p:cNvPr id="4" name="Picture 3">
            <a:extLst>
              <a:ext uri="{FF2B5EF4-FFF2-40B4-BE49-F238E27FC236}">
                <a16:creationId xmlns:a16="http://schemas.microsoft.com/office/drawing/2014/main" id="{5C2604E8-1303-4511-AFE8-BC957C42A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211" y="1558561"/>
            <a:ext cx="9480133" cy="5174226"/>
          </a:xfrm>
          <a:prstGeom prst="rect">
            <a:avLst/>
          </a:prstGeom>
        </p:spPr>
      </p:pic>
    </p:spTree>
    <p:extLst>
      <p:ext uri="{BB962C8B-B14F-4D97-AF65-F5344CB8AC3E}">
        <p14:creationId xmlns:p14="http://schemas.microsoft.com/office/powerpoint/2010/main" val="1727408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7183A-0A94-487F-99CB-826651EE808A}"/>
              </a:ext>
            </a:extLst>
          </p:cNvPr>
          <p:cNvSpPr>
            <a:spLocks noGrp="1"/>
          </p:cNvSpPr>
          <p:nvPr>
            <p:ph type="title"/>
          </p:nvPr>
        </p:nvSpPr>
        <p:spPr>
          <a:xfrm>
            <a:off x="838200" y="125429"/>
            <a:ext cx="10515600" cy="1152956"/>
          </a:xfrm>
        </p:spPr>
        <p:txBody>
          <a:bodyPr>
            <a:normAutofit/>
          </a:bodyPr>
          <a:lstStyle/>
          <a:p>
            <a:pPr algn="ctr"/>
            <a:r>
              <a:rPr lang="en-US" sz="3200" b="1" dirty="0">
                <a:solidFill>
                  <a:srgbClr val="C00000"/>
                </a:solidFill>
                <a:latin typeface="Garamond" panose="02020404030301010803" pitchFamily="18" charset="0"/>
              </a:rPr>
              <a:t>After adding the trucks and couplers, test for proper coupler height.  Now time to glue on the deck boards.</a:t>
            </a:r>
          </a:p>
        </p:txBody>
      </p:sp>
      <p:pic>
        <p:nvPicPr>
          <p:cNvPr id="3" name="Picture 2">
            <a:extLst>
              <a:ext uri="{FF2B5EF4-FFF2-40B4-BE49-F238E27FC236}">
                <a16:creationId xmlns:a16="http://schemas.microsoft.com/office/drawing/2014/main" id="{6B6E115B-895A-4EB7-8603-D8BBCF9A447B}"/>
              </a:ext>
            </a:extLst>
          </p:cNvPr>
          <p:cNvPicPr>
            <a:picLocks noChangeAspect="1"/>
          </p:cNvPicPr>
          <p:nvPr/>
        </p:nvPicPr>
        <p:blipFill>
          <a:blip r:embed="rId2"/>
          <a:stretch>
            <a:fillRect/>
          </a:stretch>
        </p:blipFill>
        <p:spPr>
          <a:xfrm>
            <a:off x="2877844" y="1399416"/>
            <a:ext cx="6436311" cy="5215352"/>
          </a:xfrm>
          <a:prstGeom prst="rect">
            <a:avLst/>
          </a:prstGeom>
        </p:spPr>
      </p:pic>
    </p:spTree>
    <p:extLst>
      <p:ext uri="{BB962C8B-B14F-4D97-AF65-F5344CB8AC3E}">
        <p14:creationId xmlns:p14="http://schemas.microsoft.com/office/powerpoint/2010/main" val="4184440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D214D-EEDD-4FC4-8151-5DCF8CFB6C2A}"/>
              </a:ext>
            </a:extLst>
          </p:cNvPr>
          <p:cNvSpPr>
            <a:spLocks noGrp="1"/>
          </p:cNvSpPr>
          <p:nvPr>
            <p:ph type="title"/>
          </p:nvPr>
        </p:nvSpPr>
        <p:spPr>
          <a:xfrm>
            <a:off x="838200" y="231961"/>
            <a:ext cx="10515600" cy="797850"/>
          </a:xfrm>
        </p:spPr>
        <p:txBody>
          <a:bodyPr>
            <a:normAutofit/>
          </a:bodyPr>
          <a:lstStyle/>
          <a:p>
            <a:pPr algn="ctr"/>
            <a:r>
              <a:rPr lang="en-US" sz="3600" b="1" dirty="0">
                <a:solidFill>
                  <a:srgbClr val="C00000"/>
                </a:solidFill>
                <a:latin typeface="Garamond" panose="02020404030301010803" pitchFamily="18" charset="0"/>
              </a:rPr>
              <a:t>Now sketch the walls and start the framing.</a:t>
            </a:r>
          </a:p>
        </p:txBody>
      </p:sp>
      <p:pic>
        <p:nvPicPr>
          <p:cNvPr id="4" name="Picture 3">
            <a:extLst>
              <a:ext uri="{FF2B5EF4-FFF2-40B4-BE49-F238E27FC236}">
                <a16:creationId xmlns:a16="http://schemas.microsoft.com/office/drawing/2014/main" id="{947D5294-B2DE-4CE7-8B85-D07A820B3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689" y="1284978"/>
            <a:ext cx="8300622" cy="5419328"/>
          </a:xfrm>
          <a:prstGeom prst="rect">
            <a:avLst/>
          </a:prstGeom>
        </p:spPr>
      </p:pic>
    </p:spTree>
    <p:extLst>
      <p:ext uri="{BB962C8B-B14F-4D97-AF65-F5344CB8AC3E}">
        <p14:creationId xmlns:p14="http://schemas.microsoft.com/office/powerpoint/2010/main" val="3117627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39282-FB93-4476-A77E-A8CEBFDF4A96}"/>
              </a:ext>
            </a:extLst>
          </p:cNvPr>
          <p:cNvSpPr>
            <a:spLocks noGrp="1"/>
          </p:cNvSpPr>
          <p:nvPr>
            <p:ph type="title"/>
          </p:nvPr>
        </p:nvSpPr>
        <p:spPr>
          <a:xfrm>
            <a:off x="838200" y="169817"/>
            <a:ext cx="10515600" cy="638051"/>
          </a:xfrm>
        </p:spPr>
        <p:txBody>
          <a:bodyPr>
            <a:normAutofit/>
          </a:bodyPr>
          <a:lstStyle/>
          <a:p>
            <a:pPr algn="ctr"/>
            <a:r>
              <a:rPr lang="en-US" sz="3600" b="1" dirty="0">
                <a:solidFill>
                  <a:srgbClr val="C00000"/>
                </a:solidFill>
                <a:latin typeface="Garamond" panose="02020404030301010803" pitchFamily="18" charset="0"/>
              </a:rPr>
              <a:t>More framing.  </a:t>
            </a:r>
          </a:p>
        </p:txBody>
      </p:sp>
      <p:pic>
        <p:nvPicPr>
          <p:cNvPr id="4" name="Picture 3">
            <a:extLst>
              <a:ext uri="{FF2B5EF4-FFF2-40B4-BE49-F238E27FC236}">
                <a16:creationId xmlns:a16="http://schemas.microsoft.com/office/drawing/2014/main" id="{E3E277AA-9235-4601-81F8-02B748F7BD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974" y="991878"/>
            <a:ext cx="7864052" cy="5572017"/>
          </a:xfrm>
          <a:prstGeom prst="rect">
            <a:avLst/>
          </a:prstGeom>
        </p:spPr>
      </p:pic>
    </p:spTree>
    <p:extLst>
      <p:ext uri="{BB962C8B-B14F-4D97-AF65-F5344CB8AC3E}">
        <p14:creationId xmlns:p14="http://schemas.microsoft.com/office/powerpoint/2010/main" val="824701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394B6-114F-4A25-8829-348328031997}"/>
              </a:ext>
            </a:extLst>
          </p:cNvPr>
          <p:cNvSpPr>
            <a:spLocks noGrp="1"/>
          </p:cNvSpPr>
          <p:nvPr>
            <p:ph type="title"/>
          </p:nvPr>
        </p:nvSpPr>
        <p:spPr>
          <a:xfrm>
            <a:off x="838200" y="258595"/>
            <a:ext cx="10515600" cy="975402"/>
          </a:xfrm>
        </p:spPr>
        <p:txBody>
          <a:bodyPr>
            <a:normAutofit fontScale="90000"/>
          </a:bodyPr>
          <a:lstStyle/>
          <a:p>
            <a:pPr algn="ctr"/>
            <a:r>
              <a:rPr lang="en-US" sz="3600" b="1" dirty="0">
                <a:solidFill>
                  <a:srgbClr val="C00000"/>
                </a:solidFill>
                <a:latin typeface="Garamond" panose="02020404030301010803" pitchFamily="18" charset="0"/>
              </a:rPr>
              <a:t>And add the wall planks.  Just like building a little building.</a:t>
            </a:r>
          </a:p>
        </p:txBody>
      </p:sp>
      <p:pic>
        <p:nvPicPr>
          <p:cNvPr id="4" name="Picture 3">
            <a:extLst>
              <a:ext uri="{FF2B5EF4-FFF2-40B4-BE49-F238E27FC236}">
                <a16:creationId xmlns:a16="http://schemas.microsoft.com/office/drawing/2014/main" id="{EAEE28D3-E11E-4E11-AD6D-105BF8AF0D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4536" y="1455229"/>
            <a:ext cx="5513032" cy="5402771"/>
          </a:xfrm>
          <a:prstGeom prst="rect">
            <a:avLst/>
          </a:prstGeom>
        </p:spPr>
      </p:pic>
    </p:spTree>
    <p:extLst>
      <p:ext uri="{BB962C8B-B14F-4D97-AF65-F5344CB8AC3E}">
        <p14:creationId xmlns:p14="http://schemas.microsoft.com/office/powerpoint/2010/main" val="2929950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10C19-D1C5-4EBE-BC64-6F1DB09AF478}"/>
              </a:ext>
            </a:extLst>
          </p:cNvPr>
          <p:cNvSpPr>
            <a:spLocks noGrp="1"/>
          </p:cNvSpPr>
          <p:nvPr>
            <p:ph type="title"/>
          </p:nvPr>
        </p:nvSpPr>
        <p:spPr>
          <a:xfrm>
            <a:off x="838200" y="143185"/>
            <a:ext cx="10515600" cy="1037546"/>
          </a:xfrm>
        </p:spPr>
        <p:txBody>
          <a:bodyPr>
            <a:normAutofit/>
          </a:bodyPr>
          <a:lstStyle/>
          <a:p>
            <a:r>
              <a:rPr lang="en-US" sz="3200" b="1" dirty="0">
                <a:solidFill>
                  <a:srgbClr val="C00000"/>
                </a:solidFill>
                <a:latin typeface="Garamond" panose="02020404030301010803" pitchFamily="18" charset="0"/>
              </a:rPr>
              <a:t>Glue the wall of the cabin together, paint and letter.  The lettering here is done with dry transfer lettering.</a:t>
            </a:r>
          </a:p>
        </p:txBody>
      </p:sp>
      <p:pic>
        <p:nvPicPr>
          <p:cNvPr id="4" name="Picture 3">
            <a:extLst>
              <a:ext uri="{FF2B5EF4-FFF2-40B4-BE49-F238E27FC236}">
                <a16:creationId xmlns:a16="http://schemas.microsoft.com/office/drawing/2014/main" id="{F344E1E8-1343-4E06-AE95-2724B41096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934" y="1180731"/>
            <a:ext cx="6818050" cy="5541807"/>
          </a:xfrm>
          <a:prstGeom prst="rect">
            <a:avLst/>
          </a:prstGeom>
        </p:spPr>
      </p:pic>
    </p:spTree>
    <p:extLst>
      <p:ext uri="{BB962C8B-B14F-4D97-AF65-F5344CB8AC3E}">
        <p14:creationId xmlns:p14="http://schemas.microsoft.com/office/powerpoint/2010/main" val="2220197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DFDD0-FB60-487E-A77C-9C676BE10242}"/>
              </a:ext>
            </a:extLst>
          </p:cNvPr>
          <p:cNvSpPr>
            <a:spLocks noGrp="1"/>
          </p:cNvSpPr>
          <p:nvPr>
            <p:ph type="title"/>
          </p:nvPr>
        </p:nvSpPr>
        <p:spPr>
          <a:xfrm>
            <a:off x="426128" y="365125"/>
            <a:ext cx="10927672" cy="1081935"/>
          </a:xfrm>
        </p:spPr>
        <p:txBody>
          <a:bodyPr>
            <a:normAutofit fontScale="90000"/>
          </a:bodyPr>
          <a:lstStyle/>
          <a:p>
            <a:pPr algn="ctr"/>
            <a:r>
              <a:rPr lang="en-US" sz="4000" b="1" dirty="0">
                <a:solidFill>
                  <a:srgbClr val="C00000"/>
                </a:solidFill>
                <a:latin typeface="Garamond" panose="02020404030301010803" pitchFamily="18" charset="0"/>
              </a:rPr>
              <a:t>Add the roof, cupola, grab irons, steps, etc. and voila!</a:t>
            </a:r>
            <a:br>
              <a:rPr lang="en-US" dirty="0"/>
            </a:br>
            <a:endParaRPr lang="en-US" dirty="0"/>
          </a:p>
        </p:txBody>
      </p:sp>
      <p:pic>
        <p:nvPicPr>
          <p:cNvPr id="4" name="Picture 3">
            <a:extLst>
              <a:ext uri="{FF2B5EF4-FFF2-40B4-BE49-F238E27FC236}">
                <a16:creationId xmlns:a16="http://schemas.microsoft.com/office/drawing/2014/main" id="{508C47CC-C32E-45D5-98AF-C8A0F7524B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8349" y="1016026"/>
            <a:ext cx="7675302" cy="5476849"/>
          </a:xfrm>
          <a:prstGeom prst="rect">
            <a:avLst/>
          </a:prstGeom>
        </p:spPr>
      </p:pic>
    </p:spTree>
    <p:extLst>
      <p:ext uri="{BB962C8B-B14F-4D97-AF65-F5344CB8AC3E}">
        <p14:creationId xmlns:p14="http://schemas.microsoft.com/office/powerpoint/2010/main" val="1389084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40D8F-8D50-47AC-A882-B7BF96544F89}"/>
              </a:ext>
            </a:extLst>
          </p:cNvPr>
          <p:cNvSpPr>
            <a:spLocks noGrp="1"/>
          </p:cNvSpPr>
          <p:nvPr>
            <p:ph type="title"/>
          </p:nvPr>
        </p:nvSpPr>
        <p:spPr>
          <a:xfrm>
            <a:off x="838200" y="324822"/>
            <a:ext cx="10515600" cy="2072149"/>
          </a:xfrm>
        </p:spPr>
        <p:txBody>
          <a:bodyPr>
            <a:normAutofit/>
          </a:bodyPr>
          <a:lstStyle/>
          <a:p>
            <a:r>
              <a:rPr lang="en-US" sz="4400" b="1" dirty="0">
                <a:solidFill>
                  <a:srgbClr val="C00000"/>
                </a:solidFill>
                <a:latin typeface="Garamond" panose="02020404030301010803" pitchFamily="18" charset="0"/>
              </a:rPr>
              <a:t>The Golden Spike Award is considered as a first step in the NMRA’s Achievement Program.</a:t>
            </a:r>
          </a:p>
        </p:txBody>
      </p:sp>
      <p:sp>
        <p:nvSpPr>
          <p:cNvPr id="3" name="Text Placeholder 2">
            <a:extLst>
              <a:ext uri="{FF2B5EF4-FFF2-40B4-BE49-F238E27FC236}">
                <a16:creationId xmlns:a16="http://schemas.microsoft.com/office/drawing/2014/main" id="{4EA3841E-A356-4ED8-BE70-41924F5E83AC}"/>
              </a:ext>
            </a:extLst>
          </p:cNvPr>
          <p:cNvSpPr>
            <a:spLocks noGrp="1"/>
          </p:cNvSpPr>
          <p:nvPr>
            <p:ph type="body" idx="1"/>
          </p:nvPr>
        </p:nvSpPr>
        <p:spPr>
          <a:xfrm>
            <a:off x="838200" y="2822806"/>
            <a:ext cx="10515600" cy="2805637"/>
          </a:xfrm>
        </p:spPr>
        <p:txBody>
          <a:bodyPr>
            <a:normAutofit/>
          </a:bodyPr>
          <a:lstStyle/>
          <a:p>
            <a:r>
              <a:rPr lang="en-US" sz="3200" dirty="0">
                <a:solidFill>
                  <a:srgbClr val="002060"/>
                </a:solidFill>
                <a:latin typeface="Garamond" panose="02020404030301010803" pitchFamily="18" charset="0"/>
              </a:rPr>
              <a:t>We will take a look at the exact wording of the Golden Spike’s requirements as posted on the NMRA’s website.</a:t>
            </a:r>
          </a:p>
        </p:txBody>
      </p:sp>
    </p:spTree>
    <p:extLst>
      <p:ext uri="{BB962C8B-B14F-4D97-AF65-F5344CB8AC3E}">
        <p14:creationId xmlns:p14="http://schemas.microsoft.com/office/powerpoint/2010/main" val="3784756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569FFC-2782-4AEB-925A-5AAD461CD710}"/>
              </a:ext>
            </a:extLst>
          </p:cNvPr>
          <p:cNvSpPr>
            <a:spLocks noGrp="1"/>
          </p:cNvSpPr>
          <p:nvPr>
            <p:ph type="title"/>
          </p:nvPr>
        </p:nvSpPr>
        <p:spPr>
          <a:xfrm>
            <a:off x="838200" y="169816"/>
            <a:ext cx="10515600" cy="1561330"/>
          </a:xfrm>
        </p:spPr>
        <p:txBody>
          <a:bodyPr>
            <a:noAutofit/>
          </a:bodyPr>
          <a:lstStyle/>
          <a:p>
            <a:pPr algn="ctr"/>
            <a:r>
              <a:rPr lang="en-US" sz="4000" b="1" dirty="0">
                <a:solidFill>
                  <a:srgbClr val="C00000"/>
                </a:solidFill>
                <a:latin typeface="Garamond" panose="02020404030301010803" pitchFamily="18" charset="0"/>
              </a:rPr>
              <a:t>You’ve now got the information you need to get your rolling stock ready for the Golden Spike, so it is time to move on to…</a:t>
            </a:r>
          </a:p>
        </p:txBody>
      </p:sp>
      <p:sp>
        <p:nvSpPr>
          <p:cNvPr id="4" name="Content Placeholder 3">
            <a:extLst>
              <a:ext uri="{FF2B5EF4-FFF2-40B4-BE49-F238E27FC236}">
                <a16:creationId xmlns:a16="http://schemas.microsoft.com/office/drawing/2014/main" id="{E550A62B-D419-4B33-A7FE-5BC6152AD6C3}"/>
              </a:ext>
            </a:extLst>
          </p:cNvPr>
          <p:cNvSpPr>
            <a:spLocks noGrp="1"/>
          </p:cNvSpPr>
          <p:nvPr>
            <p:ph idx="1"/>
          </p:nvPr>
        </p:nvSpPr>
        <p:spPr>
          <a:xfrm>
            <a:off x="838200" y="2571349"/>
            <a:ext cx="10515600" cy="4351338"/>
          </a:xfrm>
        </p:spPr>
        <p:txBody>
          <a:bodyPr/>
          <a:lstStyle/>
          <a:p>
            <a:r>
              <a:rPr lang="en-US" sz="4000" b="1" dirty="0">
                <a:solidFill>
                  <a:srgbClr val="002060"/>
                </a:solidFill>
                <a:effectLst/>
                <a:latin typeface="Garamond" panose="02020404030301010803" pitchFamily="18" charset="0"/>
                <a:ea typeface="Times New Roman" panose="02020603050405020304" pitchFamily="18" charset="0"/>
                <a:cs typeface="Times New Roman" panose="02020603050405020304" pitchFamily="18" charset="0"/>
              </a:rPr>
              <a:t>Model Railroad Setting (Structures &amp; Scenery) </a:t>
            </a:r>
            <a:endParaRPr lang="en-US" sz="4000" b="1" dirty="0">
              <a:solidFill>
                <a:srgbClr val="002060"/>
              </a:solidFill>
              <a:effectLst/>
              <a:latin typeface="Garamond" panose="02020404030301010803"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5867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3F3FB-34B7-44C1-ADF5-113554BE4CAA}"/>
              </a:ext>
            </a:extLst>
          </p:cNvPr>
          <p:cNvSpPr>
            <a:spLocks noGrp="1"/>
          </p:cNvSpPr>
          <p:nvPr>
            <p:ph type="title"/>
          </p:nvPr>
        </p:nvSpPr>
        <p:spPr>
          <a:xfrm>
            <a:off x="909221" y="622577"/>
            <a:ext cx="10515600" cy="1392654"/>
          </a:xfrm>
        </p:spPr>
        <p:txBody>
          <a:bodyPr>
            <a:normAutofit fontScale="90000"/>
          </a:bodyPr>
          <a:lstStyle/>
          <a:p>
            <a:pPr>
              <a:spcAft>
                <a:spcPts val="0"/>
              </a:spcAft>
            </a:pPr>
            <a:r>
              <a:rPr lang="en-US" sz="4000" b="1" dirty="0">
                <a:solidFill>
                  <a:srgbClr val="C00000"/>
                </a:solidFill>
                <a:latin typeface="Garamond" panose="02020404030301010803" pitchFamily="18" charset="0"/>
              </a:rPr>
              <a:t>So, what do you have to do?  To start, you have to construct a minimum of eight (8) square feet of layout. </a:t>
            </a:r>
            <a:br>
              <a:rPr lang="en-US" dirty="0">
                <a:effectLst/>
              </a:rPr>
            </a:br>
            <a:br>
              <a:rPr lang="en-US" sz="1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3B5533BF-8EBA-4296-8EFE-296D89578B9C}"/>
              </a:ext>
            </a:extLst>
          </p:cNvPr>
          <p:cNvSpPr>
            <a:spLocks noGrp="1"/>
          </p:cNvSpPr>
          <p:nvPr>
            <p:ph idx="1"/>
          </p:nvPr>
        </p:nvSpPr>
        <p:spPr>
          <a:xfrm>
            <a:off x="838200" y="2242876"/>
            <a:ext cx="10515600" cy="4351338"/>
          </a:xfrm>
        </p:spPr>
        <p:txBody>
          <a:bodyPr>
            <a:normAutofit/>
          </a:bodyPr>
          <a:lstStyle/>
          <a:p>
            <a:r>
              <a:rPr lang="en-US" sz="3200" b="1" dirty="0">
                <a:solidFill>
                  <a:srgbClr val="002060"/>
                </a:solidFill>
                <a:latin typeface="Garamond" panose="02020404030301010803" pitchFamily="18" charset="0"/>
              </a:rPr>
              <a:t>You can </a:t>
            </a:r>
            <a:r>
              <a:rPr lang="en-US" sz="3200" b="1">
                <a:solidFill>
                  <a:srgbClr val="002060"/>
                </a:solidFill>
                <a:latin typeface="Garamond" panose="02020404030301010803" pitchFamily="18" charset="0"/>
              </a:rPr>
              <a:t>build your </a:t>
            </a:r>
            <a:r>
              <a:rPr lang="en-US" sz="3200" b="1" dirty="0">
                <a:solidFill>
                  <a:srgbClr val="002060"/>
                </a:solidFill>
                <a:latin typeface="Garamond" panose="02020404030301010803" pitchFamily="18" charset="0"/>
              </a:rPr>
              <a:t>own layout</a:t>
            </a:r>
          </a:p>
          <a:p>
            <a:r>
              <a:rPr lang="en-US" sz="3200" b="1" dirty="0">
                <a:solidFill>
                  <a:srgbClr val="002060"/>
                </a:solidFill>
                <a:latin typeface="Garamond" panose="02020404030301010803" pitchFamily="18" charset="0"/>
              </a:rPr>
              <a:t>You can build a 2’ x 4’ module</a:t>
            </a:r>
          </a:p>
          <a:p>
            <a:r>
              <a:rPr lang="en-US" sz="3200" b="1" dirty="0">
                <a:solidFill>
                  <a:srgbClr val="002060"/>
                </a:solidFill>
                <a:latin typeface="Garamond" panose="02020404030301010803" pitchFamily="18" charset="0"/>
              </a:rPr>
              <a:t>You can convince a friend to allow you to build an 8 sq. ft. of her/his layout.</a:t>
            </a:r>
          </a:p>
          <a:p>
            <a:r>
              <a:rPr lang="en-US" sz="3200" b="1" dirty="0">
                <a:solidFill>
                  <a:srgbClr val="002060"/>
                </a:solidFill>
                <a:latin typeface="Garamond" panose="02020404030301010803" pitchFamily="18" charset="0"/>
              </a:rPr>
              <a:t>You can build the required size on a club layout.</a:t>
            </a:r>
          </a:p>
        </p:txBody>
      </p:sp>
    </p:spTree>
    <p:extLst>
      <p:ext uri="{BB962C8B-B14F-4D97-AF65-F5344CB8AC3E}">
        <p14:creationId xmlns:p14="http://schemas.microsoft.com/office/powerpoint/2010/main" val="314290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E23A1B-A049-40AD-B32E-DF4C43D82298}"/>
              </a:ext>
            </a:extLst>
          </p:cNvPr>
          <p:cNvSpPr>
            <a:spLocks noGrp="1"/>
          </p:cNvSpPr>
          <p:nvPr>
            <p:ph type="title"/>
          </p:nvPr>
        </p:nvSpPr>
        <p:spPr/>
        <p:txBody>
          <a:bodyPr>
            <a:noAutofit/>
          </a:bodyPr>
          <a:lstStyle/>
          <a:p>
            <a:r>
              <a:rPr lang="en-US" sz="3600" b="1" dirty="0">
                <a:solidFill>
                  <a:srgbClr val="FF0000"/>
                </a:solidFill>
                <a:latin typeface="Garamond" panose="02020404030301010803" pitchFamily="18" charset="0"/>
              </a:rPr>
              <a:t>Scenery:  In your 8 square feet, we don’t want </a:t>
            </a:r>
            <a:br>
              <a:rPr lang="en-US" sz="3600" b="1" dirty="0">
                <a:solidFill>
                  <a:srgbClr val="FF0000"/>
                </a:solidFill>
                <a:latin typeface="Garamond" panose="02020404030301010803" pitchFamily="18" charset="0"/>
              </a:rPr>
            </a:br>
            <a:r>
              <a:rPr lang="en-US" sz="3600" b="1" dirty="0">
                <a:solidFill>
                  <a:srgbClr val="FF0000"/>
                </a:solidFill>
                <a:latin typeface="Garamond" panose="02020404030301010803" pitchFamily="18" charset="0"/>
              </a:rPr>
              <a:t>to see what is shown in the photo below.  We </a:t>
            </a:r>
            <a:br>
              <a:rPr lang="en-US" sz="3600" b="1" dirty="0">
                <a:solidFill>
                  <a:srgbClr val="FF0000"/>
                </a:solidFill>
                <a:latin typeface="Garamond" panose="02020404030301010803" pitchFamily="18" charset="0"/>
              </a:rPr>
            </a:br>
            <a:r>
              <a:rPr lang="en-US" sz="3600" b="1" dirty="0">
                <a:solidFill>
                  <a:srgbClr val="FF0000"/>
                </a:solidFill>
                <a:latin typeface="Garamond" panose="02020404030301010803" pitchFamily="18" charset="0"/>
              </a:rPr>
              <a:t>do want:</a:t>
            </a:r>
          </a:p>
        </p:txBody>
      </p:sp>
      <p:sp>
        <p:nvSpPr>
          <p:cNvPr id="5" name="Content Placeholder 4">
            <a:extLst>
              <a:ext uri="{FF2B5EF4-FFF2-40B4-BE49-F238E27FC236}">
                <a16:creationId xmlns:a16="http://schemas.microsoft.com/office/drawing/2014/main" id="{D9CA7985-D4D7-4CB4-975E-B5B571880754}"/>
              </a:ext>
            </a:extLst>
          </p:cNvPr>
          <p:cNvSpPr>
            <a:spLocks noGrp="1"/>
          </p:cNvSpPr>
          <p:nvPr>
            <p:ph sz="half" idx="1"/>
          </p:nvPr>
        </p:nvSpPr>
        <p:spPr/>
        <p:txBody>
          <a:bodyPr>
            <a:normAutofit/>
          </a:bodyPr>
          <a:lstStyle/>
          <a:p>
            <a:r>
              <a:rPr lang="en-US" sz="2400" b="1" dirty="0">
                <a:solidFill>
                  <a:srgbClr val="002060"/>
                </a:solidFill>
                <a:latin typeface="Garamond" panose="02020404030301010803" pitchFamily="18" charset="0"/>
              </a:rPr>
              <a:t>Realistic scenery for the region modeled and the for what the scene is representing.</a:t>
            </a:r>
          </a:p>
          <a:p>
            <a:r>
              <a:rPr lang="en-US" sz="2400" b="1" dirty="0">
                <a:solidFill>
                  <a:srgbClr val="002060"/>
                </a:solidFill>
                <a:latin typeface="Garamond" panose="02020404030301010803" pitchFamily="18" charset="0"/>
              </a:rPr>
              <a:t>All track in the 8 sq. ft. must be ballasted including turnouts and other special pieces of trackwork.</a:t>
            </a:r>
          </a:p>
          <a:p>
            <a:r>
              <a:rPr lang="en-US" sz="2400" b="1" dirty="0">
                <a:solidFill>
                  <a:srgbClr val="002060"/>
                </a:solidFill>
                <a:latin typeface="Garamond" panose="02020404030301010803" pitchFamily="18" charset="0"/>
              </a:rPr>
              <a:t>Buildings should be ‘planted’ in the scenery. </a:t>
            </a:r>
          </a:p>
        </p:txBody>
      </p:sp>
      <p:pic>
        <p:nvPicPr>
          <p:cNvPr id="10" name="Content Placeholder 9">
            <a:extLst>
              <a:ext uri="{FF2B5EF4-FFF2-40B4-BE49-F238E27FC236}">
                <a16:creationId xmlns:a16="http://schemas.microsoft.com/office/drawing/2014/main" id="{3274CAE1-D3FE-46BC-BE98-900D4742D18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1" y="1825625"/>
            <a:ext cx="5733051" cy="3987346"/>
          </a:xfrm>
        </p:spPr>
      </p:pic>
    </p:spTree>
    <p:extLst>
      <p:ext uri="{BB962C8B-B14F-4D97-AF65-F5344CB8AC3E}">
        <p14:creationId xmlns:p14="http://schemas.microsoft.com/office/powerpoint/2010/main" val="2565325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0AA6CC-8716-4A85-BC38-D686832C798C}"/>
              </a:ext>
            </a:extLst>
          </p:cNvPr>
          <p:cNvSpPr>
            <a:spLocks noGrp="1"/>
          </p:cNvSpPr>
          <p:nvPr>
            <p:ph type="title"/>
          </p:nvPr>
        </p:nvSpPr>
        <p:spPr>
          <a:xfrm>
            <a:off x="838200" y="178512"/>
            <a:ext cx="10515600" cy="1118443"/>
          </a:xfrm>
        </p:spPr>
        <p:txBody>
          <a:bodyPr>
            <a:normAutofit/>
          </a:bodyPr>
          <a:lstStyle/>
          <a:p>
            <a:r>
              <a:rPr lang="en-US" sz="3600" b="1" dirty="0">
                <a:solidFill>
                  <a:srgbClr val="C00000"/>
                </a:solidFill>
                <a:latin typeface="Garamond" panose="02020404030301010803" pitchFamily="18" charset="0"/>
              </a:rPr>
              <a:t>You do not need to model a mountain scene with terrific plaster rock work – but you could.</a:t>
            </a:r>
          </a:p>
        </p:txBody>
      </p:sp>
      <p:pic>
        <p:nvPicPr>
          <p:cNvPr id="7" name="Picture 6">
            <a:extLst>
              <a:ext uri="{FF2B5EF4-FFF2-40B4-BE49-F238E27FC236}">
                <a16:creationId xmlns:a16="http://schemas.microsoft.com/office/drawing/2014/main" id="{06E6A849-63A1-44FA-985E-0659C9E45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1386" y="1296955"/>
            <a:ext cx="7489227" cy="5490110"/>
          </a:xfrm>
          <a:prstGeom prst="rect">
            <a:avLst/>
          </a:prstGeom>
        </p:spPr>
      </p:pic>
    </p:spTree>
    <p:extLst>
      <p:ext uri="{BB962C8B-B14F-4D97-AF65-F5344CB8AC3E}">
        <p14:creationId xmlns:p14="http://schemas.microsoft.com/office/powerpoint/2010/main" val="3941663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FD723-0A2B-4605-89D6-2E87C28FEBB1}"/>
              </a:ext>
            </a:extLst>
          </p:cNvPr>
          <p:cNvSpPr>
            <a:spLocks noGrp="1"/>
          </p:cNvSpPr>
          <p:nvPr>
            <p:ph type="title"/>
          </p:nvPr>
        </p:nvSpPr>
        <p:spPr>
          <a:xfrm>
            <a:off x="838200" y="169183"/>
            <a:ext cx="10515600" cy="1137104"/>
          </a:xfrm>
        </p:spPr>
        <p:txBody>
          <a:bodyPr>
            <a:normAutofit/>
          </a:bodyPr>
          <a:lstStyle/>
          <a:p>
            <a:r>
              <a:rPr lang="en-US" sz="3600" b="1" dirty="0">
                <a:solidFill>
                  <a:srgbClr val="C00000"/>
                </a:solidFill>
                <a:latin typeface="Garamond" panose="02020404030301010803" pitchFamily="18" charset="0"/>
              </a:rPr>
              <a:t>You don’t need to make your own trees or model some water – but you could.</a:t>
            </a:r>
          </a:p>
        </p:txBody>
      </p:sp>
      <p:pic>
        <p:nvPicPr>
          <p:cNvPr id="4" name="Picture 3">
            <a:extLst>
              <a:ext uri="{FF2B5EF4-FFF2-40B4-BE49-F238E27FC236}">
                <a16:creationId xmlns:a16="http://schemas.microsoft.com/office/drawing/2014/main" id="{DCA9B017-4351-49AE-AF80-DF4D558DA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6114" y="1455576"/>
            <a:ext cx="6879771" cy="5159828"/>
          </a:xfrm>
          <a:prstGeom prst="rect">
            <a:avLst/>
          </a:prstGeom>
        </p:spPr>
      </p:pic>
    </p:spTree>
    <p:extLst>
      <p:ext uri="{BB962C8B-B14F-4D97-AF65-F5344CB8AC3E}">
        <p14:creationId xmlns:p14="http://schemas.microsoft.com/office/powerpoint/2010/main" val="2109441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6FFE4C-22A4-4B3C-BA2A-B39227F683A6}"/>
              </a:ext>
            </a:extLst>
          </p:cNvPr>
          <p:cNvSpPr>
            <a:spLocks noGrp="1"/>
          </p:cNvSpPr>
          <p:nvPr>
            <p:ph type="title"/>
          </p:nvPr>
        </p:nvSpPr>
        <p:spPr>
          <a:xfrm>
            <a:off x="838200" y="122529"/>
            <a:ext cx="10515600" cy="1071789"/>
          </a:xfrm>
        </p:spPr>
        <p:txBody>
          <a:bodyPr>
            <a:normAutofit fontScale="90000"/>
          </a:bodyPr>
          <a:lstStyle/>
          <a:p>
            <a:r>
              <a:rPr lang="en-US" sz="3600" b="1" dirty="0">
                <a:solidFill>
                  <a:srgbClr val="C00000"/>
                </a:solidFill>
                <a:latin typeface="Garamond" panose="02020404030301010803" pitchFamily="18" charset="0"/>
              </a:rPr>
              <a:t>In fact, this yard area earned both the Golden Spike and the AP Scenery Certificates.  Notice any trees or water?</a:t>
            </a:r>
          </a:p>
        </p:txBody>
      </p:sp>
      <p:pic>
        <p:nvPicPr>
          <p:cNvPr id="5" name="Picture 4">
            <a:extLst>
              <a:ext uri="{FF2B5EF4-FFF2-40B4-BE49-F238E27FC236}">
                <a16:creationId xmlns:a16="http://schemas.microsoft.com/office/drawing/2014/main" id="{2903C21E-62E0-4C10-BB96-A2FE1D8B12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183" y="1739171"/>
            <a:ext cx="11165633" cy="3988924"/>
          </a:xfrm>
          <a:prstGeom prst="rect">
            <a:avLst/>
          </a:prstGeom>
        </p:spPr>
      </p:pic>
    </p:spTree>
    <p:extLst>
      <p:ext uri="{BB962C8B-B14F-4D97-AF65-F5344CB8AC3E}">
        <p14:creationId xmlns:p14="http://schemas.microsoft.com/office/powerpoint/2010/main" val="1072719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C37AA3-4636-4AF8-B05C-E10888C9B8CC}"/>
              </a:ext>
            </a:extLst>
          </p:cNvPr>
          <p:cNvSpPr>
            <a:spLocks noGrp="1"/>
          </p:cNvSpPr>
          <p:nvPr>
            <p:ph type="title"/>
          </p:nvPr>
        </p:nvSpPr>
        <p:spPr>
          <a:xfrm>
            <a:off x="838200" y="178514"/>
            <a:ext cx="10515600" cy="1146434"/>
          </a:xfrm>
        </p:spPr>
        <p:txBody>
          <a:bodyPr>
            <a:normAutofit/>
          </a:bodyPr>
          <a:lstStyle/>
          <a:p>
            <a:r>
              <a:rPr lang="en-US" sz="3600" b="1" dirty="0">
                <a:solidFill>
                  <a:srgbClr val="C00000"/>
                </a:solidFill>
                <a:latin typeface="Garamond" panose="02020404030301010803" pitchFamily="18" charset="0"/>
              </a:rPr>
              <a:t>Let’s take a closer look.  Cinder ballast, some ‘burnt’ grass, weeds, detail items found in yards, etc.</a:t>
            </a:r>
          </a:p>
        </p:txBody>
      </p:sp>
      <p:pic>
        <p:nvPicPr>
          <p:cNvPr id="5" name="Picture 4">
            <a:extLst>
              <a:ext uri="{FF2B5EF4-FFF2-40B4-BE49-F238E27FC236}">
                <a16:creationId xmlns:a16="http://schemas.microsoft.com/office/drawing/2014/main" id="{C089BC71-BBB0-419A-A4CC-F38467D0A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057" y="1396275"/>
            <a:ext cx="10297886" cy="5073223"/>
          </a:xfrm>
          <a:prstGeom prst="rect">
            <a:avLst/>
          </a:prstGeom>
        </p:spPr>
      </p:pic>
    </p:spTree>
    <p:extLst>
      <p:ext uri="{BB962C8B-B14F-4D97-AF65-F5344CB8AC3E}">
        <p14:creationId xmlns:p14="http://schemas.microsoft.com/office/powerpoint/2010/main" val="28746427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DBCE0-1D0D-4993-BEAE-9F49E7080687}"/>
              </a:ext>
            </a:extLst>
          </p:cNvPr>
          <p:cNvSpPr>
            <a:spLocks noGrp="1"/>
          </p:cNvSpPr>
          <p:nvPr>
            <p:ph type="title"/>
          </p:nvPr>
        </p:nvSpPr>
        <p:spPr>
          <a:xfrm>
            <a:off x="838200" y="169184"/>
            <a:ext cx="10515600" cy="819862"/>
          </a:xfrm>
        </p:spPr>
        <p:txBody>
          <a:bodyPr>
            <a:normAutofit/>
          </a:bodyPr>
          <a:lstStyle/>
          <a:p>
            <a:pPr algn="ctr"/>
            <a:r>
              <a:rPr lang="en-US" sz="3600" b="1" dirty="0">
                <a:solidFill>
                  <a:srgbClr val="C00000"/>
                </a:solidFill>
                <a:latin typeface="Garamond" panose="02020404030301010803" pitchFamily="18" charset="0"/>
              </a:rPr>
              <a:t>Here is another scene from the yard.</a:t>
            </a:r>
          </a:p>
        </p:txBody>
      </p:sp>
      <p:pic>
        <p:nvPicPr>
          <p:cNvPr id="4" name="Picture 3">
            <a:extLst>
              <a:ext uri="{FF2B5EF4-FFF2-40B4-BE49-F238E27FC236}">
                <a16:creationId xmlns:a16="http://schemas.microsoft.com/office/drawing/2014/main" id="{2BA60DFA-1C7C-40EA-9626-D2DC6EF9CB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4488" y="915182"/>
            <a:ext cx="7483023" cy="5616245"/>
          </a:xfrm>
          <a:prstGeom prst="rect">
            <a:avLst/>
          </a:prstGeom>
        </p:spPr>
      </p:pic>
    </p:spTree>
    <p:extLst>
      <p:ext uri="{BB962C8B-B14F-4D97-AF65-F5344CB8AC3E}">
        <p14:creationId xmlns:p14="http://schemas.microsoft.com/office/powerpoint/2010/main" val="3320659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B1B18-5D7E-4B7B-B5B6-54F39D1072D2}"/>
              </a:ext>
            </a:extLst>
          </p:cNvPr>
          <p:cNvSpPr>
            <a:spLocks noGrp="1"/>
          </p:cNvSpPr>
          <p:nvPr>
            <p:ph type="title"/>
          </p:nvPr>
        </p:nvSpPr>
        <p:spPr>
          <a:xfrm>
            <a:off x="744894" y="122529"/>
            <a:ext cx="10515600" cy="1325563"/>
          </a:xfrm>
        </p:spPr>
        <p:txBody>
          <a:bodyPr>
            <a:noAutofit/>
          </a:bodyPr>
          <a:lstStyle/>
          <a:p>
            <a:r>
              <a:rPr lang="en-US" sz="3600" b="1" dirty="0">
                <a:solidFill>
                  <a:srgbClr val="C00000"/>
                </a:solidFill>
                <a:latin typeface="Garamond" panose="02020404030301010803" pitchFamily="18" charset="0"/>
              </a:rPr>
              <a:t>Plywood base painted an earth color.  A thin layer of diluted white glue with either dirt or Woodland </a:t>
            </a:r>
            <a:r>
              <a:rPr lang="en-US" sz="3600" b="1" dirty="0" err="1">
                <a:solidFill>
                  <a:srgbClr val="C00000"/>
                </a:solidFill>
                <a:latin typeface="Garamond" panose="02020404030301010803" pitchFamily="18" charset="0"/>
              </a:rPr>
              <a:t>Scenics</a:t>
            </a:r>
            <a:r>
              <a:rPr lang="en-US" sz="3600" b="1" dirty="0">
                <a:solidFill>
                  <a:srgbClr val="C00000"/>
                </a:solidFill>
                <a:latin typeface="Garamond" panose="02020404030301010803" pitchFamily="18" charset="0"/>
              </a:rPr>
              <a:t> Burnt Grass sifted in.  Ballast last.</a:t>
            </a:r>
          </a:p>
        </p:txBody>
      </p:sp>
      <p:pic>
        <p:nvPicPr>
          <p:cNvPr id="4" name="Picture 3">
            <a:extLst>
              <a:ext uri="{FF2B5EF4-FFF2-40B4-BE49-F238E27FC236}">
                <a16:creationId xmlns:a16="http://schemas.microsoft.com/office/drawing/2014/main" id="{17BD9D78-E682-44C1-853A-1F98FDE37F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483" y="1631908"/>
            <a:ext cx="6596421" cy="5030147"/>
          </a:xfrm>
          <a:prstGeom prst="rect">
            <a:avLst/>
          </a:prstGeom>
        </p:spPr>
      </p:pic>
    </p:spTree>
    <p:extLst>
      <p:ext uri="{BB962C8B-B14F-4D97-AF65-F5344CB8AC3E}">
        <p14:creationId xmlns:p14="http://schemas.microsoft.com/office/powerpoint/2010/main" val="27977604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0E508-D5EC-453B-9077-12302D60BBE2}"/>
              </a:ext>
            </a:extLst>
          </p:cNvPr>
          <p:cNvSpPr>
            <a:spLocks noGrp="1"/>
          </p:cNvSpPr>
          <p:nvPr>
            <p:ph type="title"/>
          </p:nvPr>
        </p:nvSpPr>
        <p:spPr>
          <a:xfrm>
            <a:off x="716902" y="195944"/>
            <a:ext cx="10515600" cy="886408"/>
          </a:xfrm>
        </p:spPr>
        <p:txBody>
          <a:bodyPr>
            <a:noAutofit/>
          </a:bodyPr>
          <a:lstStyle/>
          <a:p>
            <a:r>
              <a:rPr lang="en-US" sz="3600" b="1" dirty="0">
                <a:solidFill>
                  <a:srgbClr val="C00000"/>
                </a:solidFill>
                <a:latin typeface="Garamond" panose="02020404030301010803" pitchFamily="18" charset="0"/>
              </a:rPr>
              <a:t>Here is a scene away from the yard.  Contoured roadbed, more greenery.</a:t>
            </a:r>
          </a:p>
        </p:txBody>
      </p:sp>
      <p:pic>
        <p:nvPicPr>
          <p:cNvPr id="4" name="Picture 3">
            <a:extLst>
              <a:ext uri="{FF2B5EF4-FFF2-40B4-BE49-F238E27FC236}">
                <a16:creationId xmlns:a16="http://schemas.microsoft.com/office/drawing/2014/main" id="{9B958D47-1720-4163-B032-740256A26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869" y="1229307"/>
            <a:ext cx="7243665" cy="5432749"/>
          </a:xfrm>
          <a:prstGeom prst="rect">
            <a:avLst/>
          </a:prstGeom>
        </p:spPr>
      </p:pic>
    </p:spTree>
    <p:extLst>
      <p:ext uri="{BB962C8B-B14F-4D97-AF65-F5344CB8AC3E}">
        <p14:creationId xmlns:p14="http://schemas.microsoft.com/office/powerpoint/2010/main" val="1325554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BBED-4FBE-4FD0-9F53-4C23BFBC8187}"/>
              </a:ext>
            </a:extLst>
          </p:cNvPr>
          <p:cNvSpPr>
            <a:spLocks noGrp="1"/>
          </p:cNvSpPr>
          <p:nvPr>
            <p:ph type="title"/>
          </p:nvPr>
        </p:nvSpPr>
        <p:spPr>
          <a:xfrm>
            <a:off x="838200" y="365125"/>
            <a:ext cx="10738282" cy="1534696"/>
          </a:xfrm>
        </p:spPr>
        <p:txBody>
          <a:bodyPr>
            <a:noAutofit/>
          </a:bodyPr>
          <a:lstStyle/>
          <a:p>
            <a:pPr algn="ctr"/>
            <a:r>
              <a:rPr lang="en-US" sz="3600" b="1" dirty="0">
                <a:solidFill>
                  <a:srgbClr val="C00000"/>
                </a:solidFill>
                <a:latin typeface="Garamond" panose="02020404030301010803" pitchFamily="18" charset="0"/>
              </a:rPr>
              <a:t>Hey, that is a lot of small print.  We better break that down into bite sized bits.  These are the three broad categories.  We will look at each in turn.</a:t>
            </a:r>
          </a:p>
        </p:txBody>
      </p:sp>
      <p:sp>
        <p:nvSpPr>
          <p:cNvPr id="6" name="Content Placeholder 5">
            <a:extLst>
              <a:ext uri="{FF2B5EF4-FFF2-40B4-BE49-F238E27FC236}">
                <a16:creationId xmlns:a16="http://schemas.microsoft.com/office/drawing/2014/main" id="{BBAE5300-697E-4B5B-98C1-14E6D5CD9FFA}"/>
              </a:ext>
            </a:extLst>
          </p:cNvPr>
          <p:cNvSpPr>
            <a:spLocks noGrp="1"/>
          </p:cNvSpPr>
          <p:nvPr>
            <p:ph idx="1"/>
          </p:nvPr>
        </p:nvSpPr>
        <p:spPr>
          <a:xfrm>
            <a:off x="838200" y="2432481"/>
            <a:ext cx="10515600" cy="3744481"/>
          </a:xfrm>
        </p:spPr>
        <p:txBody>
          <a:bodyPr>
            <a:normAutofit/>
          </a:bodyPr>
          <a:lstStyle/>
          <a:p>
            <a:r>
              <a:rPr lang="en-US" sz="3200" b="1" dirty="0">
                <a:solidFill>
                  <a:srgbClr val="7030A0"/>
                </a:solidFill>
                <a:effectLst/>
                <a:latin typeface="Garamond" panose="02020404030301010803" pitchFamily="18" charset="0"/>
                <a:ea typeface="Times New Roman" panose="02020603050405020304" pitchFamily="18" charset="0"/>
              </a:rPr>
              <a:t>Rolling Stock (Motive Power &amp; Cars)</a:t>
            </a:r>
          </a:p>
          <a:p>
            <a:r>
              <a:rPr lang="en-US" sz="3200" b="1" dirty="0">
                <a:solidFill>
                  <a:srgbClr val="7030A0"/>
                </a:solidFill>
                <a:effectLst/>
                <a:latin typeface="Garamond" panose="02020404030301010803" pitchFamily="18" charset="0"/>
                <a:ea typeface="Times New Roman" panose="02020603050405020304" pitchFamily="18" charset="0"/>
              </a:rPr>
              <a:t>Model Railroad Setting (Structures &amp; Scenery)</a:t>
            </a:r>
          </a:p>
          <a:p>
            <a:r>
              <a:rPr lang="en-US" sz="3200" b="1" dirty="0">
                <a:solidFill>
                  <a:srgbClr val="7030A0"/>
                </a:solidFill>
                <a:effectLst/>
                <a:latin typeface="Garamond" panose="02020404030301010803" pitchFamily="18" charset="0"/>
                <a:ea typeface="Times New Roman" panose="02020603050405020304" pitchFamily="18" charset="0"/>
                <a:cs typeface="Times New Roman" panose="02020603050405020304" pitchFamily="18" charset="0"/>
              </a:rPr>
              <a:t>Engineering (Civil &amp; Electrical) </a:t>
            </a:r>
            <a:endParaRPr lang="en-US" sz="3200" b="1" dirty="0">
              <a:solidFill>
                <a:srgbClr val="7030A0"/>
              </a:solidFill>
              <a:effectLst/>
              <a:latin typeface="Garamond" panose="02020404030301010803" pitchFamily="18" charset="0"/>
              <a:ea typeface="Calibri" panose="020F0502020204030204" pitchFamily="34" charset="0"/>
              <a:cs typeface="Times New Roman" panose="02020603050405020304" pitchFamily="18" charset="0"/>
            </a:endParaRPr>
          </a:p>
          <a:p>
            <a:endParaRPr lang="en-US" sz="3200" b="1" dirty="0">
              <a:solidFill>
                <a:srgbClr val="7030A0"/>
              </a:solidFill>
              <a:latin typeface="Garamond" panose="02020404030301010803" pitchFamily="18" charset="0"/>
            </a:endParaRPr>
          </a:p>
        </p:txBody>
      </p:sp>
    </p:spTree>
    <p:extLst>
      <p:ext uri="{BB962C8B-B14F-4D97-AF65-F5344CB8AC3E}">
        <p14:creationId xmlns:p14="http://schemas.microsoft.com/office/powerpoint/2010/main" val="329471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E8D1BA-8604-4C0E-AF98-E7850ACDAD23}"/>
              </a:ext>
            </a:extLst>
          </p:cNvPr>
          <p:cNvSpPr>
            <a:spLocks noGrp="1"/>
          </p:cNvSpPr>
          <p:nvPr>
            <p:ph type="title"/>
          </p:nvPr>
        </p:nvSpPr>
        <p:spPr>
          <a:xfrm>
            <a:off x="838200" y="365125"/>
            <a:ext cx="10515600" cy="602541"/>
          </a:xfrm>
        </p:spPr>
        <p:txBody>
          <a:bodyPr>
            <a:normAutofit fontScale="90000"/>
          </a:bodyPr>
          <a:lstStyle/>
          <a:p>
            <a:pPr algn="ctr"/>
            <a:r>
              <a:rPr lang="en-US" b="1" dirty="0">
                <a:solidFill>
                  <a:srgbClr val="C00000"/>
                </a:solidFill>
                <a:latin typeface="Garamond" panose="02020404030301010803" pitchFamily="18" charset="0"/>
              </a:rPr>
              <a:t>Structures</a:t>
            </a:r>
          </a:p>
        </p:txBody>
      </p:sp>
      <p:sp>
        <p:nvSpPr>
          <p:cNvPr id="4" name="Content Placeholder 3">
            <a:extLst>
              <a:ext uri="{FF2B5EF4-FFF2-40B4-BE49-F238E27FC236}">
                <a16:creationId xmlns:a16="http://schemas.microsoft.com/office/drawing/2014/main" id="{3F312918-27E8-4958-A8F0-6A0D994FE07C}"/>
              </a:ext>
            </a:extLst>
          </p:cNvPr>
          <p:cNvSpPr>
            <a:spLocks noGrp="1"/>
          </p:cNvSpPr>
          <p:nvPr>
            <p:ph idx="1"/>
          </p:nvPr>
        </p:nvSpPr>
        <p:spPr>
          <a:xfrm>
            <a:off x="838200" y="1118586"/>
            <a:ext cx="10515600" cy="5058377"/>
          </a:xfrm>
        </p:spPr>
        <p:txBody>
          <a:bodyPr>
            <a:normAutofit lnSpcReduction="10000"/>
          </a:bodyPr>
          <a:lstStyle/>
          <a:p>
            <a:pPr>
              <a:spcAft>
                <a:spcPts val="0"/>
              </a:spcAft>
            </a:pPr>
            <a:endParaRPr lang="en-US" dirty="0">
              <a:effectLst/>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b="1" dirty="0">
                <a:solidFill>
                  <a:srgbClr val="002060"/>
                </a:solidFill>
                <a:effectLst/>
                <a:latin typeface="Garamond" panose="02020404030301010803" pitchFamily="18" charset="0"/>
                <a:ea typeface="Times New Roman" panose="02020603050405020304" pitchFamily="18" charset="0"/>
                <a:cs typeface="Times New Roman" panose="02020603050405020304" pitchFamily="18" charset="0"/>
              </a:rPr>
              <a:t>Construct five (5) structures (</a:t>
            </a:r>
            <a:r>
              <a:rPr lang="en-US" b="1" dirty="0" err="1">
                <a:solidFill>
                  <a:srgbClr val="002060"/>
                </a:solidFill>
                <a:effectLst/>
                <a:latin typeface="Garamond" panose="02020404030301010803" pitchFamily="18" charset="0"/>
                <a:ea typeface="Times New Roman" panose="02020603050405020304" pitchFamily="18" charset="0"/>
                <a:cs typeface="Times New Roman" panose="02020603050405020304" pitchFamily="18" charset="0"/>
              </a:rPr>
              <a:t>scratchbuilt</a:t>
            </a:r>
            <a:r>
              <a:rPr lang="en-US" b="1" dirty="0">
                <a:solidFill>
                  <a:srgbClr val="002060"/>
                </a:solidFill>
                <a:effectLst/>
                <a:latin typeface="Garamond" panose="02020404030301010803" pitchFamily="18" charset="0"/>
                <a:ea typeface="Times New Roman" panose="02020603050405020304" pitchFamily="18" charset="0"/>
                <a:cs typeface="Times New Roman" panose="02020603050405020304" pitchFamily="18" charset="0"/>
              </a:rPr>
              <a:t>, craftsman, or detailed and commercial kits). These structures may be separate, or one or more of them may be part of a single scene. </a:t>
            </a:r>
          </a:p>
          <a:p>
            <a:pPr marL="457200" marR="0" lvl="1" indent="0">
              <a:lnSpc>
                <a:spcPct val="107000"/>
              </a:lnSpc>
              <a:spcBef>
                <a:spcPts val="0"/>
              </a:spcBef>
              <a:spcAft>
                <a:spcPts val="800"/>
              </a:spcAft>
              <a:buSzPts val="1000"/>
              <a:buNone/>
              <a:tabLst>
                <a:tab pos="914400" algn="l"/>
              </a:tabLst>
            </a:pPr>
            <a:endParaRPr lang="en-US" b="1" dirty="0">
              <a:solidFill>
                <a:srgbClr val="002060"/>
              </a:solidFill>
              <a:effectLst/>
              <a:latin typeface="Garamond" panose="02020404030301010803" pitchFamily="18" charset="0"/>
              <a:ea typeface="Calibri" panose="020F0502020204030204" pitchFamily="34" charset="0"/>
              <a:cs typeface="Times New Roman" panose="02020603050405020304" pitchFamily="18" charset="0"/>
            </a:endParaRPr>
          </a:p>
          <a:p>
            <a:pPr lvl="1"/>
            <a:r>
              <a:rPr lang="en-US" b="1" dirty="0">
                <a:solidFill>
                  <a:srgbClr val="002060"/>
                </a:solidFill>
                <a:latin typeface="Garamond" panose="02020404030301010803" pitchFamily="18" charset="0"/>
              </a:rPr>
              <a:t>We just saw this wording for rolling stock.  Let’s see some examples with structures.</a:t>
            </a:r>
          </a:p>
          <a:p>
            <a:pPr marL="457200" lvl="1" indent="0">
              <a:buNone/>
            </a:pPr>
            <a:endParaRPr lang="en-US" b="1" dirty="0">
              <a:solidFill>
                <a:srgbClr val="002060"/>
              </a:solidFill>
              <a:latin typeface="Garamond" panose="02020404030301010803" pitchFamily="18" charset="0"/>
            </a:endParaRPr>
          </a:p>
          <a:p>
            <a:pPr lvl="1"/>
            <a:r>
              <a:rPr lang="en-US" b="1" dirty="0">
                <a:solidFill>
                  <a:srgbClr val="002060"/>
                </a:solidFill>
                <a:effectLst/>
                <a:latin typeface="Garamond" panose="02020404030301010803" pitchFamily="18" charset="0"/>
                <a:ea typeface="Times New Roman" panose="02020603050405020304" pitchFamily="18" charset="0"/>
                <a:cs typeface="Times New Roman" panose="02020603050405020304" pitchFamily="18" charset="0"/>
              </a:rPr>
              <a:t>Remember that "structures" aren't just buildings. Things like bridges and trestles also fall into this category.</a:t>
            </a:r>
          </a:p>
          <a:p>
            <a:pPr marL="457200" lvl="1" indent="0">
              <a:buNone/>
            </a:pPr>
            <a:endParaRPr lang="en-US" b="1" dirty="0">
              <a:solidFill>
                <a:srgbClr val="002060"/>
              </a:solidFill>
              <a:latin typeface="Garamond" panose="02020404030301010803" pitchFamily="18" charset="0"/>
              <a:ea typeface="Calibri" panose="020F0502020204030204" pitchFamily="34" charset="0"/>
              <a:cs typeface="Times New Roman" panose="02020603050405020304" pitchFamily="18" charset="0"/>
            </a:endParaRPr>
          </a:p>
          <a:p>
            <a:pPr lvl="1"/>
            <a:r>
              <a:rPr lang="en-US" b="1" dirty="0">
                <a:solidFill>
                  <a:srgbClr val="002060"/>
                </a:solidFill>
                <a:effectLst/>
                <a:latin typeface="Garamond" panose="02020404030301010803" pitchFamily="18" charset="0"/>
                <a:ea typeface="Calibri" panose="020F0502020204030204" pitchFamily="34" charset="0"/>
                <a:cs typeface="Times New Roman" panose="02020603050405020304" pitchFamily="18" charset="0"/>
              </a:rPr>
              <a:t>Basically, in the Golden Spike, we are looking for use of some modeling skills beyond gluing.</a:t>
            </a:r>
          </a:p>
          <a:p>
            <a:pPr lvl="1"/>
            <a:endParaRPr lang="en-US" sz="2000" dirty="0">
              <a:solidFill>
                <a:srgbClr val="002060"/>
              </a:solidFill>
              <a:latin typeface="Garamond" panose="02020404030301010803" pitchFamily="18" charset="0"/>
            </a:endParaRPr>
          </a:p>
        </p:txBody>
      </p:sp>
    </p:spTree>
    <p:extLst>
      <p:ext uri="{BB962C8B-B14F-4D97-AF65-F5344CB8AC3E}">
        <p14:creationId xmlns:p14="http://schemas.microsoft.com/office/powerpoint/2010/main" val="215654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44451-2FB5-4C81-B9E9-65768DE0169D}"/>
              </a:ext>
            </a:extLst>
          </p:cNvPr>
          <p:cNvSpPr>
            <a:spLocks noGrp="1"/>
          </p:cNvSpPr>
          <p:nvPr>
            <p:ph type="title"/>
          </p:nvPr>
        </p:nvSpPr>
        <p:spPr>
          <a:xfrm>
            <a:off x="838200" y="365125"/>
            <a:ext cx="10515600" cy="913259"/>
          </a:xfrm>
        </p:spPr>
        <p:txBody>
          <a:bodyPr>
            <a:normAutofit/>
          </a:bodyPr>
          <a:lstStyle/>
          <a:p>
            <a:r>
              <a:rPr lang="en-US" sz="2800" b="1" dirty="0">
                <a:solidFill>
                  <a:srgbClr val="C00000"/>
                </a:solidFill>
                <a:latin typeface="Garamond" panose="02020404030301010803" pitchFamily="18" charset="0"/>
              </a:rPr>
              <a:t>Question:  There are some beautiful Pre-Built and nicely details Structures.  Could one of those be used as one of the 5 Structures?</a:t>
            </a:r>
          </a:p>
        </p:txBody>
      </p:sp>
      <p:sp>
        <p:nvSpPr>
          <p:cNvPr id="3" name="Content Placeholder 2">
            <a:extLst>
              <a:ext uri="{FF2B5EF4-FFF2-40B4-BE49-F238E27FC236}">
                <a16:creationId xmlns:a16="http://schemas.microsoft.com/office/drawing/2014/main" id="{9D1EE9B4-7462-45C4-892D-B15F84E6D0E6}"/>
              </a:ext>
            </a:extLst>
          </p:cNvPr>
          <p:cNvSpPr>
            <a:spLocks noGrp="1"/>
          </p:cNvSpPr>
          <p:nvPr>
            <p:ph idx="1"/>
          </p:nvPr>
        </p:nvSpPr>
        <p:spPr>
          <a:xfrm>
            <a:off x="562993" y="1766656"/>
            <a:ext cx="10515600" cy="4351338"/>
          </a:xfrm>
        </p:spPr>
        <p:txBody>
          <a:bodyPr/>
          <a:lstStyle/>
          <a:p>
            <a:r>
              <a:rPr lang="en-US" b="1" dirty="0">
                <a:solidFill>
                  <a:srgbClr val="002060"/>
                </a:solidFill>
              </a:rPr>
              <a:t>Ans:  Stop pulling my leg!</a:t>
            </a:r>
          </a:p>
          <a:p>
            <a:endParaRPr lang="en-US" dirty="0"/>
          </a:p>
          <a:p>
            <a:r>
              <a:rPr lang="en-US" b="1" dirty="0">
                <a:solidFill>
                  <a:srgbClr val="002060"/>
                </a:solidFill>
              </a:rPr>
              <a:t>We are looking for a demonstration of some modeling skills – not examples of nice structures.</a:t>
            </a:r>
          </a:p>
        </p:txBody>
      </p:sp>
    </p:spTree>
    <p:extLst>
      <p:ext uri="{BB962C8B-B14F-4D97-AF65-F5344CB8AC3E}">
        <p14:creationId xmlns:p14="http://schemas.microsoft.com/office/powerpoint/2010/main" val="10576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B5D29-F8B0-4CD9-A0C0-53792A85D5D4}"/>
              </a:ext>
            </a:extLst>
          </p:cNvPr>
          <p:cNvSpPr>
            <a:spLocks noGrp="1"/>
          </p:cNvSpPr>
          <p:nvPr>
            <p:ph type="title"/>
          </p:nvPr>
        </p:nvSpPr>
        <p:spPr/>
        <p:txBody>
          <a:bodyPr>
            <a:normAutofit/>
          </a:bodyPr>
          <a:lstStyle/>
          <a:p>
            <a:r>
              <a:rPr lang="en-US" sz="4000" b="1" dirty="0">
                <a:solidFill>
                  <a:srgbClr val="C00000"/>
                </a:solidFill>
                <a:latin typeface="Garamond" panose="02020404030301010803" pitchFamily="18" charset="0"/>
              </a:rPr>
              <a:t>I built a nice plastic kit.  Looks good.  Does it count?</a:t>
            </a:r>
          </a:p>
        </p:txBody>
      </p:sp>
      <p:pic>
        <p:nvPicPr>
          <p:cNvPr id="5" name="Content Placeholder 4">
            <a:extLst>
              <a:ext uri="{FF2B5EF4-FFF2-40B4-BE49-F238E27FC236}">
                <a16:creationId xmlns:a16="http://schemas.microsoft.com/office/drawing/2014/main" id="{11C270FC-8EE1-43F4-8A64-C55ABB9F70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5925" y="1690688"/>
            <a:ext cx="7620150" cy="4934047"/>
          </a:xfrm>
        </p:spPr>
      </p:pic>
    </p:spTree>
    <p:extLst>
      <p:ext uri="{BB962C8B-B14F-4D97-AF65-F5344CB8AC3E}">
        <p14:creationId xmlns:p14="http://schemas.microsoft.com/office/powerpoint/2010/main" val="10848968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C09BE-D002-472F-9E22-B07F7630A970}"/>
              </a:ext>
            </a:extLst>
          </p:cNvPr>
          <p:cNvSpPr>
            <a:spLocks noGrp="1"/>
          </p:cNvSpPr>
          <p:nvPr>
            <p:ph type="title"/>
          </p:nvPr>
        </p:nvSpPr>
        <p:spPr/>
        <p:txBody>
          <a:bodyPr>
            <a:normAutofit/>
          </a:bodyPr>
          <a:lstStyle/>
          <a:p>
            <a:pPr algn="ctr"/>
            <a:r>
              <a:rPr lang="en-US" sz="3200" b="1" dirty="0">
                <a:solidFill>
                  <a:srgbClr val="C00000"/>
                </a:solidFill>
                <a:latin typeface="Garamond" panose="02020404030301010803" pitchFamily="18" charset="0"/>
              </a:rPr>
              <a:t>You know the answer unless…</a:t>
            </a:r>
          </a:p>
        </p:txBody>
      </p:sp>
      <p:sp>
        <p:nvSpPr>
          <p:cNvPr id="3" name="Content Placeholder 2">
            <a:extLst>
              <a:ext uri="{FF2B5EF4-FFF2-40B4-BE49-F238E27FC236}">
                <a16:creationId xmlns:a16="http://schemas.microsoft.com/office/drawing/2014/main" id="{47CB3F20-481D-495B-8F6D-D6F9D7F71041}"/>
              </a:ext>
            </a:extLst>
          </p:cNvPr>
          <p:cNvSpPr>
            <a:spLocks noGrp="1"/>
          </p:cNvSpPr>
          <p:nvPr>
            <p:ph idx="1"/>
          </p:nvPr>
        </p:nvSpPr>
        <p:spPr>
          <a:xfrm>
            <a:off x="838200" y="1690688"/>
            <a:ext cx="10515600" cy="4351338"/>
          </a:xfrm>
        </p:spPr>
        <p:txBody>
          <a:bodyPr/>
          <a:lstStyle/>
          <a:p>
            <a:r>
              <a:rPr lang="en-US" b="1" dirty="0">
                <a:solidFill>
                  <a:srgbClr val="002060"/>
                </a:solidFill>
                <a:latin typeface="Garamond" panose="02020404030301010803" pitchFamily="18" charset="0"/>
              </a:rPr>
              <a:t>Did you re-paint the walls?  And/or,</a:t>
            </a:r>
          </a:p>
          <a:p>
            <a:r>
              <a:rPr lang="en-US" b="1" dirty="0">
                <a:solidFill>
                  <a:srgbClr val="002060"/>
                </a:solidFill>
                <a:latin typeface="Garamond" panose="02020404030301010803" pitchFamily="18" charset="0"/>
              </a:rPr>
              <a:t>Did you weather the walls and roof?   And/or,</a:t>
            </a:r>
          </a:p>
          <a:p>
            <a:r>
              <a:rPr lang="en-US" b="1" dirty="0">
                <a:solidFill>
                  <a:srgbClr val="002060"/>
                </a:solidFill>
                <a:latin typeface="Garamond" panose="02020404030301010803" pitchFamily="18" charset="0"/>
              </a:rPr>
              <a:t>Did you make your own sign for the structure?  And/or</a:t>
            </a:r>
          </a:p>
          <a:p>
            <a:r>
              <a:rPr lang="en-US" b="1" dirty="0">
                <a:solidFill>
                  <a:srgbClr val="002060"/>
                </a:solidFill>
                <a:latin typeface="Garamond" panose="02020404030301010803" pitchFamily="18" charset="0"/>
              </a:rPr>
              <a:t>Did you add some details to that loading dock?  And/or</a:t>
            </a:r>
          </a:p>
          <a:p>
            <a:r>
              <a:rPr lang="en-US" b="1" dirty="0">
                <a:solidFill>
                  <a:srgbClr val="002060"/>
                </a:solidFill>
                <a:latin typeface="Garamond" panose="02020404030301010803" pitchFamily="18" charset="0"/>
              </a:rPr>
              <a:t>Did you modify the structure or add to it in some way?</a:t>
            </a:r>
          </a:p>
          <a:p>
            <a:pPr marL="0" indent="0">
              <a:buNone/>
            </a:pPr>
            <a:endParaRPr lang="en-US" dirty="0"/>
          </a:p>
        </p:txBody>
      </p:sp>
    </p:spTree>
    <p:extLst>
      <p:ext uri="{BB962C8B-B14F-4D97-AF65-F5344CB8AC3E}">
        <p14:creationId xmlns:p14="http://schemas.microsoft.com/office/powerpoint/2010/main" val="80065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0BBBD8-8291-4C5E-83A7-D5A9E8445F4B}"/>
              </a:ext>
            </a:extLst>
          </p:cNvPr>
          <p:cNvSpPr>
            <a:spLocks noGrp="1"/>
          </p:cNvSpPr>
          <p:nvPr>
            <p:ph type="title"/>
          </p:nvPr>
        </p:nvSpPr>
        <p:spPr/>
        <p:txBody>
          <a:bodyPr/>
          <a:lstStyle/>
          <a:p>
            <a:r>
              <a:rPr lang="en-US" b="1" dirty="0">
                <a:solidFill>
                  <a:srgbClr val="C00000"/>
                </a:solidFill>
                <a:latin typeface="Garamond" panose="02020404030301010803" pitchFamily="18" charset="0"/>
              </a:rPr>
              <a:t>Or, you could just scratch build that pickle factory out of wood</a:t>
            </a:r>
            <a:r>
              <a:rPr lang="en-US" dirty="0"/>
              <a:t>. </a:t>
            </a:r>
          </a:p>
        </p:txBody>
      </p:sp>
      <p:pic>
        <p:nvPicPr>
          <p:cNvPr id="8" name="Picture 7">
            <a:extLst>
              <a:ext uri="{FF2B5EF4-FFF2-40B4-BE49-F238E27FC236}">
                <a16:creationId xmlns:a16="http://schemas.microsoft.com/office/drawing/2014/main" id="{F2CA405F-D132-4110-893C-2A8A4CA61A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9002" y="1859567"/>
            <a:ext cx="8853996" cy="4633308"/>
          </a:xfrm>
          <a:prstGeom prst="rect">
            <a:avLst/>
          </a:prstGeom>
        </p:spPr>
      </p:pic>
    </p:spTree>
    <p:extLst>
      <p:ext uri="{BB962C8B-B14F-4D97-AF65-F5344CB8AC3E}">
        <p14:creationId xmlns:p14="http://schemas.microsoft.com/office/powerpoint/2010/main" val="23902959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A8A73D-6421-420B-88E8-EA5B9F93B79E}"/>
              </a:ext>
            </a:extLst>
          </p:cNvPr>
          <p:cNvSpPr>
            <a:spLocks noGrp="1"/>
          </p:cNvSpPr>
          <p:nvPr>
            <p:ph type="title"/>
          </p:nvPr>
        </p:nvSpPr>
        <p:spPr>
          <a:xfrm>
            <a:off x="408373" y="-470517"/>
            <a:ext cx="11336784" cy="3444535"/>
          </a:xfrm>
        </p:spPr>
        <p:txBody>
          <a:bodyPr>
            <a:normAutofit/>
          </a:bodyPr>
          <a:lstStyle/>
          <a:p>
            <a:r>
              <a:rPr lang="en-US" sz="2800" b="1" dirty="0">
                <a:solidFill>
                  <a:srgbClr val="C00000"/>
                </a:solidFill>
                <a:latin typeface="Garamond" panose="02020404030301010803" pitchFamily="18" charset="0"/>
              </a:rPr>
              <a:t>Here is a </a:t>
            </a:r>
            <a:r>
              <a:rPr lang="en-US" sz="2800" b="1" dirty="0" err="1">
                <a:solidFill>
                  <a:srgbClr val="C00000"/>
                </a:solidFill>
                <a:latin typeface="Garamond" panose="02020404030301010803" pitchFamily="18" charset="0"/>
              </a:rPr>
              <a:t>Walthers</a:t>
            </a:r>
            <a:r>
              <a:rPr lang="en-US" sz="2800" b="1" dirty="0">
                <a:solidFill>
                  <a:srgbClr val="C00000"/>
                </a:solidFill>
                <a:latin typeface="Garamond" panose="02020404030301010803" pitchFamily="18" charset="0"/>
              </a:rPr>
              <a:t> styrene kit.  The walls have been given a wash to add mortar to the bricks, a name has been added using dry transfers, some details have been added to the loading docks, a boiler house and smoke stack has been added to the structure.  It would count.</a:t>
            </a:r>
          </a:p>
        </p:txBody>
      </p:sp>
      <p:pic>
        <p:nvPicPr>
          <p:cNvPr id="6" name="Picture 5">
            <a:extLst>
              <a:ext uri="{FF2B5EF4-FFF2-40B4-BE49-F238E27FC236}">
                <a16:creationId xmlns:a16="http://schemas.microsoft.com/office/drawing/2014/main" id="{D573788F-5EE8-4B10-86DE-3EFC4303C5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4810" y="2015231"/>
            <a:ext cx="5108601" cy="4446541"/>
          </a:xfrm>
          <a:prstGeom prst="rect">
            <a:avLst/>
          </a:prstGeom>
        </p:spPr>
      </p:pic>
    </p:spTree>
    <p:extLst>
      <p:ext uri="{BB962C8B-B14F-4D97-AF65-F5344CB8AC3E}">
        <p14:creationId xmlns:p14="http://schemas.microsoft.com/office/powerpoint/2010/main" val="28512604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C907CA-6A51-41C4-A996-1670940B9CE8}"/>
              </a:ext>
            </a:extLst>
          </p:cNvPr>
          <p:cNvSpPr>
            <a:spLocks noGrp="1"/>
          </p:cNvSpPr>
          <p:nvPr>
            <p:ph type="title"/>
          </p:nvPr>
        </p:nvSpPr>
        <p:spPr>
          <a:xfrm>
            <a:off x="838200" y="122530"/>
            <a:ext cx="10515600" cy="1081120"/>
          </a:xfrm>
        </p:spPr>
        <p:txBody>
          <a:bodyPr>
            <a:normAutofit fontScale="90000"/>
          </a:bodyPr>
          <a:lstStyle/>
          <a:p>
            <a:pPr algn="ctr"/>
            <a:r>
              <a:rPr lang="en-US" sz="3600" b="1" dirty="0">
                <a:solidFill>
                  <a:srgbClr val="C00000"/>
                </a:solidFill>
                <a:latin typeface="Garamond" panose="02020404030301010803" pitchFamily="18" charset="0"/>
              </a:rPr>
              <a:t>This styrene model is found on many layouts.</a:t>
            </a:r>
            <a:br>
              <a:rPr lang="en-US" sz="3600" b="1" dirty="0">
                <a:solidFill>
                  <a:srgbClr val="C00000"/>
                </a:solidFill>
                <a:latin typeface="Garamond" panose="02020404030301010803" pitchFamily="18" charset="0"/>
              </a:rPr>
            </a:br>
            <a:r>
              <a:rPr lang="en-US" sz="3600" b="1" dirty="0">
                <a:solidFill>
                  <a:srgbClr val="C00000"/>
                </a:solidFill>
                <a:latin typeface="Garamond" panose="02020404030301010803" pitchFamily="18" charset="0"/>
              </a:rPr>
              <a:t>Let’s see what some modelers have done with it.</a:t>
            </a:r>
          </a:p>
        </p:txBody>
      </p:sp>
      <p:pic>
        <p:nvPicPr>
          <p:cNvPr id="5" name="Picture 4">
            <a:extLst>
              <a:ext uri="{FF2B5EF4-FFF2-40B4-BE49-F238E27FC236}">
                <a16:creationId xmlns:a16="http://schemas.microsoft.com/office/drawing/2014/main" id="{3971A214-CCC4-48DA-AA79-FF435667BA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875" y="1643159"/>
            <a:ext cx="8432250" cy="4962914"/>
          </a:xfrm>
          <a:prstGeom prst="rect">
            <a:avLst/>
          </a:prstGeom>
        </p:spPr>
      </p:pic>
    </p:spTree>
    <p:extLst>
      <p:ext uri="{BB962C8B-B14F-4D97-AF65-F5344CB8AC3E}">
        <p14:creationId xmlns:p14="http://schemas.microsoft.com/office/powerpoint/2010/main" val="36211857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6D708-4376-4AAC-BDD0-A066BE1DFF1D}"/>
              </a:ext>
            </a:extLst>
          </p:cNvPr>
          <p:cNvSpPr>
            <a:spLocks noGrp="1"/>
          </p:cNvSpPr>
          <p:nvPr>
            <p:ph type="title"/>
          </p:nvPr>
        </p:nvSpPr>
        <p:spPr>
          <a:xfrm>
            <a:off x="838200" y="206504"/>
            <a:ext cx="10515600" cy="941161"/>
          </a:xfrm>
        </p:spPr>
        <p:txBody>
          <a:bodyPr>
            <a:normAutofit fontScale="90000"/>
          </a:bodyPr>
          <a:lstStyle/>
          <a:p>
            <a:r>
              <a:rPr lang="en-US" sz="3600" b="1" dirty="0">
                <a:solidFill>
                  <a:srgbClr val="C00000"/>
                </a:solidFill>
                <a:latin typeface="Garamond" panose="02020404030301010803" pitchFamily="18" charset="0"/>
              </a:rPr>
              <a:t>As built, right out of the box.  (Would not qualify for the Golden Spike.)</a:t>
            </a:r>
          </a:p>
        </p:txBody>
      </p:sp>
      <p:pic>
        <p:nvPicPr>
          <p:cNvPr id="4" name="Picture 3">
            <a:extLst>
              <a:ext uri="{FF2B5EF4-FFF2-40B4-BE49-F238E27FC236}">
                <a16:creationId xmlns:a16="http://schemas.microsoft.com/office/drawing/2014/main" id="{196E9714-DA6B-4254-8824-0C7EDAB356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64" y="1328461"/>
            <a:ext cx="7111872" cy="5249621"/>
          </a:xfrm>
          <a:prstGeom prst="rect">
            <a:avLst/>
          </a:prstGeom>
        </p:spPr>
      </p:pic>
    </p:spTree>
    <p:extLst>
      <p:ext uri="{BB962C8B-B14F-4D97-AF65-F5344CB8AC3E}">
        <p14:creationId xmlns:p14="http://schemas.microsoft.com/office/powerpoint/2010/main" val="27453469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6455A-8E67-4B0A-85F3-C424E397E499}"/>
              </a:ext>
            </a:extLst>
          </p:cNvPr>
          <p:cNvSpPr>
            <a:spLocks noGrp="1"/>
          </p:cNvSpPr>
          <p:nvPr>
            <p:ph type="title"/>
          </p:nvPr>
        </p:nvSpPr>
        <p:spPr>
          <a:xfrm>
            <a:off x="357673" y="113199"/>
            <a:ext cx="11476653" cy="1325563"/>
          </a:xfrm>
        </p:spPr>
        <p:txBody>
          <a:bodyPr>
            <a:noAutofit/>
          </a:bodyPr>
          <a:lstStyle/>
          <a:p>
            <a:r>
              <a:rPr lang="en-US" sz="3600" b="1" dirty="0">
                <a:solidFill>
                  <a:srgbClr val="C00000"/>
                </a:solidFill>
                <a:latin typeface="Garamond" panose="02020404030301010803" pitchFamily="18" charset="0"/>
              </a:rPr>
              <a:t>This is an O-Scale version of the building.  It has been painted and a foundation has been added underneath.  This would qualify for the Golden Spike.</a:t>
            </a:r>
          </a:p>
        </p:txBody>
      </p:sp>
      <p:pic>
        <p:nvPicPr>
          <p:cNvPr id="4" name="Picture 3">
            <a:extLst>
              <a:ext uri="{FF2B5EF4-FFF2-40B4-BE49-F238E27FC236}">
                <a16:creationId xmlns:a16="http://schemas.microsoft.com/office/drawing/2014/main" id="{4F933D6D-D80D-4B76-85E1-2CCC5F5A62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5961" y="1686641"/>
            <a:ext cx="6220075" cy="4966085"/>
          </a:xfrm>
          <a:prstGeom prst="rect">
            <a:avLst/>
          </a:prstGeom>
        </p:spPr>
      </p:pic>
    </p:spTree>
    <p:extLst>
      <p:ext uri="{BB962C8B-B14F-4D97-AF65-F5344CB8AC3E}">
        <p14:creationId xmlns:p14="http://schemas.microsoft.com/office/powerpoint/2010/main" val="308801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54D39-C1EC-496B-97B5-311ABFDDC981}"/>
              </a:ext>
            </a:extLst>
          </p:cNvPr>
          <p:cNvSpPr>
            <a:spLocks noGrp="1"/>
          </p:cNvSpPr>
          <p:nvPr>
            <p:ph type="title"/>
          </p:nvPr>
        </p:nvSpPr>
        <p:spPr>
          <a:xfrm>
            <a:off x="441649" y="150521"/>
            <a:ext cx="11308702" cy="1325563"/>
          </a:xfrm>
        </p:spPr>
        <p:txBody>
          <a:bodyPr>
            <a:noAutofit/>
          </a:bodyPr>
          <a:lstStyle/>
          <a:p>
            <a:r>
              <a:rPr lang="en-US" sz="3600" b="1" dirty="0">
                <a:solidFill>
                  <a:srgbClr val="C00000"/>
                </a:solidFill>
                <a:latin typeface="Garamond" panose="02020404030301010803" pitchFamily="18" charset="0"/>
              </a:rPr>
              <a:t>You can see that the walls have been re-painted (except for the dog house), a new loading dock has been built, weathering has been added.  Good for Golden Spike.</a:t>
            </a:r>
          </a:p>
        </p:txBody>
      </p:sp>
      <p:pic>
        <p:nvPicPr>
          <p:cNvPr id="4" name="Picture 3">
            <a:extLst>
              <a:ext uri="{FF2B5EF4-FFF2-40B4-BE49-F238E27FC236}">
                <a16:creationId xmlns:a16="http://schemas.microsoft.com/office/drawing/2014/main" id="{ADDBD062-9C77-41AE-8D83-7945C74E9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3055" y="1581259"/>
            <a:ext cx="7825889" cy="5126220"/>
          </a:xfrm>
          <a:prstGeom prst="rect">
            <a:avLst/>
          </a:prstGeom>
        </p:spPr>
      </p:pic>
    </p:spTree>
    <p:extLst>
      <p:ext uri="{BB962C8B-B14F-4D97-AF65-F5344CB8AC3E}">
        <p14:creationId xmlns:p14="http://schemas.microsoft.com/office/powerpoint/2010/main" val="4139904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A8EEC-09F9-4624-867A-E2A3BD6201F5}"/>
              </a:ext>
            </a:extLst>
          </p:cNvPr>
          <p:cNvSpPr>
            <a:spLocks noGrp="1"/>
          </p:cNvSpPr>
          <p:nvPr>
            <p:ph type="title"/>
          </p:nvPr>
        </p:nvSpPr>
        <p:spPr>
          <a:xfrm>
            <a:off x="838200" y="365126"/>
            <a:ext cx="10515600" cy="735706"/>
          </a:xfrm>
        </p:spPr>
        <p:txBody>
          <a:bodyPr/>
          <a:lstStyle/>
          <a:p>
            <a:pPr algn="ctr"/>
            <a:r>
              <a:rPr lang="en-US" sz="4400" b="1" dirty="0">
                <a:solidFill>
                  <a:srgbClr val="C00000"/>
                </a:solidFill>
                <a:effectLst/>
                <a:latin typeface="Garamond" panose="02020404030301010803" pitchFamily="18" charset="0"/>
                <a:ea typeface="Times New Roman" panose="02020603050405020304" pitchFamily="18" charset="0"/>
                <a:cs typeface="Times New Roman" panose="02020603050405020304" pitchFamily="18" charset="0"/>
              </a:rPr>
              <a:t>Rolling Stock (Motive Power &amp; Cars)</a:t>
            </a:r>
            <a:endParaRPr lang="en-US" dirty="0"/>
          </a:p>
        </p:txBody>
      </p:sp>
      <p:sp>
        <p:nvSpPr>
          <p:cNvPr id="3" name="Content Placeholder 2">
            <a:extLst>
              <a:ext uri="{FF2B5EF4-FFF2-40B4-BE49-F238E27FC236}">
                <a16:creationId xmlns:a16="http://schemas.microsoft.com/office/drawing/2014/main" id="{DE1F277C-708C-4E3A-9C28-788FC2921006}"/>
              </a:ext>
            </a:extLst>
          </p:cNvPr>
          <p:cNvSpPr>
            <a:spLocks noGrp="1"/>
          </p:cNvSpPr>
          <p:nvPr>
            <p:ph idx="1"/>
          </p:nvPr>
        </p:nvSpPr>
        <p:spPr>
          <a:xfrm>
            <a:off x="888507" y="1253331"/>
            <a:ext cx="10515600" cy="4351338"/>
          </a:xfrm>
        </p:spPr>
        <p:txBody>
          <a:bodyPr/>
          <a:lstStyle/>
          <a:p>
            <a:pPr marL="0" indent="0">
              <a:buNone/>
            </a:pPr>
            <a:r>
              <a:rPr lang="en-US" sz="2000" b="1" dirty="0">
                <a:solidFill>
                  <a:srgbClr val="002060"/>
                </a:solidFill>
                <a:latin typeface="Garamond" panose="02020404030301010803" pitchFamily="18" charset="0"/>
              </a:rPr>
              <a:t>	Display six (6) units of rolling stock (</a:t>
            </a:r>
            <a:r>
              <a:rPr lang="en-US" sz="2000" b="1" dirty="0" err="1">
                <a:solidFill>
                  <a:srgbClr val="002060"/>
                </a:solidFill>
                <a:latin typeface="Garamond" panose="02020404030301010803" pitchFamily="18" charset="0"/>
              </a:rPr>
              <a:t>Scratchbuilt</a:t>
            </a:r>
            <a:r>
              <a:rPr lang="en-US" sz="2000" b="1" dirty="0">
                <a:solidFill>
                  <a:srgbClr val="002060"/>
                </a:solidFill>
                <a:latin typeface="Garamond" panose="02020404030301010803" pitchFamily="18" charset="0"/>
              </a:rPr>
              <a:t>, craftsman, or detailed commercial kits). </a:t>
            </a:r>
          </a:p>
          <a:p>
            <a:pPr marL="0" indent="0">
              <a:buNone/>
            </a:pPr>
            <a:endParaRPr lang="en-US" sz="2000" b="1" dirty="0">
              <a:solidFill>
                <a:srgbClr val="002060"/>
              </a:solidFill>
              <a:latin typeface="Garamond" panose="02020404030301010803" pitchFamily="18" charset="0"/>
            </a:endParaRPr>
          </a:p>
          <a:p>
            <a:pPr marL="0" indent="0">
              <a:buNone/>
            </a:pPr>
            <a:r>
              <a:rPr lang="en-US" sz="2000" b="1" dirty="0">
                <a:solidFill>
                  <a:srgbClr val="002060"/>
                </a:solidFill>
                <a:latin typeface="Garamond" panose="02020404030301010803" pitchFamily="18" charset="0"/>
              </a:rPr>
              <a:t>	Notice that the requirement is to "display" them. Nowhere does it say that they must earn a minimum number of points in judging - just that they must be displayed. ( In the monthly contests at your division meetings, for example. Even having them set out on your layout, or a table in your basement counts as "display"). </a:t>
            </a:r>
          </a:p>
          <a:p>
            <a:pPr marL="0" indent="0">
              <a:buNone/>
            </a:pPr>
            <a:endParaRPr lang="en-US" sz="2000" b="1" dirty="0">
              <a:solidFill>
                <a:srgbClr val="002060"/>
              </a:solidFill>
              <a:latin typeface="Garamond" panose="02020404030301010803" pitchFamily="18" charset="0"/>
            </a:endParaRPr>
          </a:p>
          <a:p>
            <a:pPr marL="0" indent="0">
              <a:buNone/>
            </a:pPr>
            <a:r>
              <a:rPr lang="en-US" sz="2000" b="1" dirty="0">
                <a:solidFill>
                  <a:srgbClr val="002060"/>
                </a:solidFill>
                <a:latin typeface="Garamond" panose="02020404030301010803" pitchFamily="18" charset="0"/>
              </a:rPr>
              <a:t>	These models need to show a little more effort than a "shake the box*" kit. For example, by itself a freight car kit straight out of the box, is not enough to qualify. However, by painting and decaling it, adding a little detailing, perhaps some weathering, etc., you'll have a qualifying model in no time!</a:t>
            </a:r>
          </a:p>
          <a:p>
            <a:pPr marL="0" indent="0">
              <a:buNone/>
            </a:pPr>
            <a:endParaRPr lang="en-US" sz="2000" b="1" dirty="0">
              <a:solidFill>
                <a:srgbClr val="002060"/>
              </a:solidFill>
              <a:latin typeface="Garamond" panose="02020404030301010803" pitchFamily="18" charset="0"/>
            </a:endParaRPr>
          </a:p>
          <a:p>
            <a:endParaRPr lang="en-US" b="1" dirty="0"/>
          </a:p>
        </p:txBody>
      </p:sp>
    </p:spTree>
    <p:extLst>
      <p:ext uri="{BB962C8B-B14F-4D97-AF65-F5344CB8AC3E}">
        <p14:creationId xmlns:p14="http://schemas.microsoft.com/office/powerpoint/2010/main" val="420416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7450D-D054-4AFB-B579-5B7888F45D8F}"/>
              </a:ext>
            </a:extLst>
          </p:cNvPr>
          <p:cNvSpPr>
            <a:spLocks noGrp="1"/>
          </p:cNvSpPr>
          <p:nvPr>
            <p:ph type="title"/>
          </p:nvPr>
        </p:nvSpPr>
        <p:spPr>
          <a:xfrm>
            <a:off x="371669" y="206504"/>
            <a:ext cx="11448661" cy="1325563"/>
          </a:xfrm>
        </p:spPr>
        <p:txBody>
          <a:bodyPr>
            <a:noAutofit/>
          </a:bodyPr>
          <a:lstStyle/>
          <a:p>
            <a:r>
              <a:rPr lang="en-US" sz="3600" b="1" dirty="0">
                <a:solidFill>
                  <a:srgbClr val="C00000"/>
                </a:solidFill>
                <a:latin typeface="Garamond" panose="02020404030301010803" pitchFamily="18" charset="0"/>
              </a:rPr>
              <a:t>Painted, weathered, new sign.  Sad that the loading dock is empty and there is no glazing in the window.  Borderline okay.</a:t>
            </a:r>
          </a:p>
        </p:txBody>
      </p:sp>
      <p:pic>
        <p:nvPicPr>
          <p:cNvPr id="4" name="Picture 3">
            <a:extLst>
              <a:ext uri="{FF2B5EF4-FFF2-40B4-BE49-F238E27FC236}">
                <a16:creationId xmlns:a16="http://schemas.microsoft.com/office/drawing/2014/main" id="{9B7D019A-7F26-427E-BC85-BAC3BCF251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2140" y="1714954"/>
            <a:ext cx="7047719" cy="4936542"/>
          </a:xfrm>
          <a:prstGeom prst="rect">
            <a:avLst/>
          </a:prstGeom>
        </p:spPr>
      </p:pic>
    </p:spTree>
    <p:extLst>
      <p:ext uri="{BB962C8B-B14F-4D97-AF65-F5344CB8AC3E}">
        <p14:creationId xmlns:p14="http://schemas.microsoft.com/office/powerpoint/2010/main" val="39487569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49442-DBA4-470E-B10E-09588C2F9F92}"/>
              </a:ext>
            </a:extLst>
          </p:cNvPr>
          <p:cNvSpPr>
            <a:spLocks noGrp="1"/>
          </p:cNvSpPr>
          <p:nvPr>
            <p:ph type="title"/>
          </p:nvPr>
        </p:nvSpPr>
        <p:spPr>
          <a:xfrm>
            <a:off x="838200" y="0"/>
            <a:ext cx="10515600" cy="2146041"/>
          </a:xfrm>
        </p:spPr>
        <p:txBody>
          <a:bodyPr>
            <a:normAutofit/>
          </a:bodyPr>
          <a:lstStyle/>
          <a:p>
            <a:r>
              <a:rPr lang="en-US" sz="3600" b="1" dirty="0">
                <a:solidFill>
                  <a:srgbClr val="C00000"/>
                </a:solidFill>
                <a:latin typeface="Garamond" panose="02020404030301010803" pitchFamily="18" charset="0"/>
              </a:rPr>
              <a:t>Almost hard to recognize it as the same structure.  Definitely good for Golden Spike!  New roof on tall part, cut back the overhang on lower roof, boiler house addition, foundation, wood loading docks, etc.</a:t>
            </a:r>
          </a:p>
        </p:txBody>
      </p:sp>
      <p:pic>
        <p:nvPicPr>
          <p:cNvPr id="4" name="Picture 3">
            <a:extLst>
              <a:ext uri="{FF2B5EF4-FFF2-40B4-BE49-F238E27FC236}">
                <a16:creationId xmlns:a16="http://schemas.microsoft.com/office/drawing/2014/main" id="{9EA60E72-A079-4ED1-85DC-55D7B03082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437" y="2329151"/>
            <a:ext cx="5570379" cy="4177785"/>
          </a:xfrm>
          <a:prstGeom prst="rect">
            <a:avLst/>
          </a:prstGeom>
        </p:spPr>
      </p:pic>
      <p:pic>
        <p:nvPicPr>
          <p:cNvPr id="6" name="Picture 5">
            <a:extLst>
              <a:ext uri="{FF2B5EF4-FFF2-40B4-BE49-F238E27FC236}">
                <a16:creationId xmlns:a16="http://schemas.microsoft.com/office/drawing/2014/main" id="{16AAFEE7-0506-49E5-9B27-AA66A9CAD4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2136" y="2329151"/>
            <a:ext cx="5570378" cy="4177784"/>
          </a:xfrm>
          <a:prstGeom prst="rect">
            <a:avLst/>
          </a:prstGeom>
        </p:spPr>
      </p:pic>
    </p:spTree>
    <p:extLst>
      <p:ext uri="{BB962C8B-B14F-4D97-AF65-F5344CB8AC3E}">
        <p14:creationId xmlns:p14="http://schemas.microsoft.com/office/powerpoint/2010/main" val="31742946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11D1-1CE7-4E6F-A5EE-677CDDC58B71}"/>
              </a:ext>
            </a:extLst>
          </p:cNvPr>
          <p:cNvSpPr>
            <a:spLocks noGrp="1"/>
          </p:cNvSpPr>
          <p:nvPr>
            <p:ph type="title"/>
          </p:nvPr>
        </p:nvSpPr>
        <p:spPr>
          <a:xfrm>
            <a:off x="838200" y="103868"/>
            <a:ext cx="10515600" cy="1325563"/>
          </a:xfrm>
        </p:spPr>
        <p:txBody>
          <a:bodyPr>
            <a:normAutofit/>
          </a:bodyPr>
          <a:lstStyle/>
          <a:p>
            <a:r>
              <a:rPr lang="en-US" sz="3600" b="1" dirty="0">
                <a:solidFill>
                  <a:srgbClr val="C00000"/>
                </a:solidFill>
                <a:latin typeface="Garamond" panose="02020404030301010803" pitchFamily="18" charset="0"/>
              </a:rPr>
              <a:t>This Styrene Coal Tower Is Painted, Weathered, and Coal Has Been Added To The Chute.  It Qualifies.</a:t>
            </a:r>
          </a:p>
        </p:txBody>
      </p:sp>
      <p:pic>
        <p:nvPicPr>
          <p:cNvPr id="4" name="Picture 3">
            <a:extLst>
              <a:ext uri="{FF2B5EF4-FFF2-40B4-BE49-F238E27FC236}">
                <a16:creationId xmlns:a16="http://schemas.microsoft.com/office/drawing/2014/main" id="{0C407195-1A9E-4E80-B30B-E7D1156BD5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5001" y="1429431"/>
            <a:ext cx="4981997" cy="5094514"/>
          </a:xfrm>
          <a:prstGeom prst="rect">
            <a:avLst/>
          </a:prstGeom>
        </p:spPr>
      </p:pic>
    </p:spTree>
    <p:extLst>
      <p:ext uri="{BB962C8B-B14F-4D97-AF65-F5344CB8AC3E}">
        <p14:creationId xmlns:p14="http://schemas.microsoft.com/office/powerpoint/2010/main" val="1294219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F6F965-7D8C-43F0-8824-57EB2ABEB29B}"/>
              </a:ext>
            </a:extLst>
          </p:cNvPr>
          <p:cNvSpPr>
            <a:spLocks noGrp="1"/>
          </p:cNvSpPr>
          <p:nvPr>
            <p:ph type="title"/>
          </p:nvPr>
        </p:nvSpPr>
        <p:spPr>
          <a:xfrm>
            <a:off x="838200" y="131861"/>
            <a:ext cx="10515600" cy="689234"/>
          </a:xfrm>
        </p:spPr>
        <p:txBody>
          <a:bodyPr>
            <a:normAutofit/>
          </a:bodyPr>
          <a:lstStyle/>
          <a:p>
            <a:pPr algn="ctr"/>
            <a:r>
              <a:rPr lang="en-US" sz="3600" b="1" dirty="0">
                <a:solidFill>
                  <a:srgbClr val="C00000"/>
                </a:solidFill>
                <a:latin typeface="Garamond" panose="02020404030301010803" pitchFamily="18" charset="0"/>
              </a:rPr>
              <a:t>Summary ideas for “upgrading” styrene kits</a:t>
            </a:r>
          </a:p>
        </p:txBody>
      </p:sp>
      <p:sp>
        <p:nvSpPr>
          <p:cNvPr id="4" name="Content Placeholder 3">
            <a:extLst>
              <a:ext uri="{FF2B5EF4-FFF2-40B4-BE49-F238E27FC236}">
                <a16:creationId xmlns:a16="http://schemas.microsoft.com/office/drawing/2014/main" id="{1CD9A707-34C1-499C-9A5C-C71E65F73BC2}"/>
              </a:ext>
            </a:extLst>
          </p:cNvPr>
          <p:cNvSpPr>
            <a:spLocks noGrp="1"/>
          </p:cNvSpPr>
          <p:nvPr>
            <p:ph idx="1"/>
          </p:nvPr>
        </p:nvSpPr>
        <p:spPr>
          <a:xfrm>
            <a:off x="838200" y="961053"/>
            <a:ext cx="10515600" cy="5215910"/>
          </a:xfrm>
        </p:spPr>
        <p:txBody>
          <a:bodyPr/>
          <a:lstStyle/>
          <a:p>
            <a:r>
              <a:rPr lang="en-US" dirty="0"/>
              <a:t>Paint the walls, roof and windows</a:t>
            </a:r>
          </a:p>
          <a:p>
            <a:r>
              <a:rPr lang="en-US" dirty="0"/>
              <a:t>Weather the model</a:t>
            </a:r>
          </a:p>
          <a:p>
            <a:r>
              <a:rPr lang="en-US" dirty="0"/>
              <a:t>Change the roof line</a:t>
            </a:r>
          </a:p>
          <a:p>
            <a:r>
              <a:rPr lang="en-US" dirty="0"/>
              <a:t>Add a foundation</a:t>
            </a:r>
          </a:p>
          <a:p>
            <a:r>
              <a:rPr lang="en-US" dirty="0"/>
              <a:t>Change the roof material</a:t>
            </a:r>
          </a:p>
          <a:p>
            <a:r>
              <a:rPr lang="en-US" dirty="0"/>
              <a:t>Add a porch, deck, or loading dock</a:t>
            </a:r>
          </a:p>
          <a:p>
            <a:r>
              <a:rPr lang="en-US" dirty="0"/>
              <a:t>Put an addition on the structure</a:t>
            </a:r>
          </a:p>
          <a:p>
            <a:r>
              <a:rPr lang="en-US" dirty="0"/>
              <a:t>Add interior and/or exterior details</a:t>
            </a:r>
          </a:p>
          <a:p>
            <a:endParaRPr lang="en-US" dirty="0"/>
          </a:p>
        </p:txBody>
      </p:sp>
    </p:spTree>
    <p:extLst>
      <p:ext uri="{BB962C8B-B14F-4D97-AF65-F5344CB8AC3E}">
        <p14:creationId xmlns:p14="http://schemas.microsoft.com/office/powerpoint/2010/main" val="28071534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ABC42-060F-4429-86FA-8CCAE8FFCB7F}"/>
              </a:ext>
            </a:extLst>
          </p:cNvPr>
          <p:cNvSpPr>
            <a:spLocks noGrp="1"/>
          </p:cNvSpPr>
          <p:nvPr>
            <p:ph type="title"/>
          </p:nvPr>
        </p:nvSpPr>
        <p:spPr>
          <a:xfrm>
            <a:off x="452761" y="116551"/>
            <a:ext cx="11123721" cy="1969702"/>
          </a:xfrm>
        </p:spPr>
        <p:txBody>
          <a:bodyPr>
            <a:normAutofit fontScale="90000"/>
          </a:bodyPr>
          <a:lstStyle/>
          <a:p>
            <a:r>
              <a:rPr lang="en-US" sz="3600" b="1" dirty="0">
                <a:solidFill>
                  <a:srgbClr val="C00000"/>
                </a:solidFill>
                <a:latin typeface="Garamond" panose="02020404030301010803" pitchFamily="18" charset="0"/>
              </a:rPr>
              <a:t>Almost any wood structure kit will count because you have to paint the walls, add you own roof shingles, and other details.  Add a sign and a little weathering and you are good.</a:t>
            </a:r>
          </a:p>
        </p:txBody>
      </p:sp>
      <p:pic>
        <p:nvPicPr>
          <p:cNvPr id="4" name="Picture 3">
            <a:extLst>
              <a:ext uri="{FF2B5EF4-FFF2-40B4-BE49-F238E27FC236}">
                <a16:creationId xmlns:a16="http://schemas.microsoft.com/office/drawing/2014/main" id="{FA0F167D-A9D3-467E-879E-E6A376D90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6983" y="1948007"/>
            <a:ext cx="5528593" cy="4885579"/>
          </a:xfrm>
          <a:prstGeom prst="rect">
            <a:avLst/>
          </a:prstGeom>
        </p:spPr>
      </p:pic>
    </p:spTree>
    <p:extLst>
      <p:ext uri="{BB962C8B-B14F-4D97-AF65-F5344CB8AC3E}">
        <p14:creationId xmlns:p14="http://schemas.microsoft.com/office/powerpoint/2010/main" val="39884045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99EB1-79D7-4664-A4E7-8E883E92C45E}"/>
              </a:ext>
            </a:extLst>
          </p:cNvPr>
          <p:cNvSpPr>
            <a:spLocks noGrp="1"/>
          </p:cNvSpPr>
          <p:nvPr>
            <p:ph type="title"/>
          </p:nvPr>
        </p:nvSpPr>
        <p:spPr>
          <a:xfrm>
            <a:off x="838200" y="178514"/>
            <a:ext cx="10515600" cy="633250"/>
          </a:xfrm>
        </p:spPr>
        <p:txBody>
          <a:bodyPr>
            <a:normAutofit/>
          </a:bodyPr>
          <a:lstStyle/>
          <a:p>
            <a:pPr algn="ctr"/>
            <a:r>
              <a:rPr lang="en-US" sz="3600" b="1" dirty="0">
                <a:solidFill>
                  <a:srgbClr val="C00000"/>
                </a:solidFill>
                <a:latin typeface="Garamond" panose="02020404030301010803" pitchFamily="18" charset="0"/>
              </a:rPr>
              <a:t>Another home made sign.</a:t>
            </a:r>
          </a:p>
        </p:txBody>
      </p:sp>
      <p:pic>
        <p:nvPicPr>
          <p:cNvPr id="4" name="Picture 3">
            <a:extLst>
              <a:ext uri="{FF2B5EF4-FFF2-40B4-BE49-F238E27FC236}">
                <a16:creationId xmlns:a16="http://schemas.microsoft.com/office/drawing/2014/main" id="{CB61C072-0C59-4C44-AF18-4E224A4535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8003" y="951723"/>
            <a:ext cx="6155993" cy="5794310"/>
          </a:xfrm>
          <a:prstGeom prst="rect">
            <a:avLst/>
          </a:prstGeom>
        </p:spPr>
      </p:pic>
    </p:spTree>
    <p:extLst>
      <p:ext uri="{BB962C8B-B14F-4D97-AF65-F5344CB8AC3E}">
        <p14:creationId xmlns:p14="http://schemas.microsoft.com/office/powerpoint/2010/main" val="15654060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56835D-308D-44A3-A9B1-E577F3D37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8436" y="470145"/>
            <a:ext cx="5595128" cy="5917710"/>
          </a:xfrm>
          <a:prstGeom prst="rect">
            <a:avLst/>
          </a:prstGeom>
        </p:spPr>
      </p:pic>
    </p:spTree>
    <p:extLst>
      <p:ext uri="{BB962C8B-B14F-4D97-AF65-F5344CB8AC3E}">
        <p14:creationId xmlns:p14="http://schemas.microsoft.com/office/powerpoint/2010/main" val="1909663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B55C7-3447-477D-A81B-D95E0BCE7D0E}"/>
              </a:ext>
            </a:extLst>
          </p:cNvPr>
          <p:cNvSpPr>
            <a:spLocks noGrp="1"/>
          </p:cNvSpPr>
          <p:nvPr>
            <p:ph type="title"/>
          </p:nvPr>
        </p:nvSpPr>
        <p:spPr>
          <a:xfrm>
            <a:off x="838200" y="178514"/>
            <a:ext cx="10515600" cy="1025136"/>
          </a:xfrm>
        </p:spPr>
        <p:txBody>
          <a:bodyPr>
            <a:normAutofit fontScale="90000"/>
          </a:bodyPr>
          <a:lstStyle/>
          <a:p>
            <a:r>
              <a:rPr lang="en-US" sz="3600" b="1" dirty="0">
                <a:solidFill>
                  <a:srgbClr val="C00000"/>
                </a:solidFill>
                <a:latin typeface="Garamond" panose="02020404030301010803" pitchFamily="18" charset="0"/>
              </a:rPr>
              <a:t>Although not necessary, a simple interior has been added (only seen thru the windows).</a:t>
            </a:r>
          </a:p>
        </p:txBody>
      </p:sp>
      <p:pic>
        <p:nvPicPr>
          <p:cNvPr id="4" name="Picture 3">
            <a:extLst>
              <a:ext uri="{FF2B5EF4-FFF2-40B4-BE49-F238E27FC236}">
                <a16:creationId xmlns:a16="http://schemas.microsoft.com/office/drawing/2014/main" id="{4A098351-BAFE-4E14-9BD4-9F04F35854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1805" y="1203650"/>
            <a:ext cx="5468389" cy="5377141"/>
          </a:xfrm>
          <a:prstGeom prst="rect">
            <a:avLst/>
          </a:prstGeom>
        </p:spPr>
      </p:pic>
    </p:spTree>
    <p:extLst>
      <p:ext uri="{BB962C8B-B14F-4D97-AF65-F5344CB8AC3E}">
        <p14:creationId xmlns:p14="http://schemas.microsoft.com/office/powerpoint/2010/main" val="42282774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2CF28-7619-45FE-AFD9-293B76B396FE}"/>
              </a:ext>
            </a:extLst>
          </p:cNvPr>
          <p:cNvSpPr>
            <a:spLocks noGrp="1"/>
          </p:cNvSpPr>
          <p:nvPr>
            <p:ph type="title"/>
          </p:nvPr>
        </p:nvSpPr>
        <p:spPr>
          <a:xfrm>
            <a:off x="838200" y="365126"/>
            <a:ext cx="10515600" cy="689234"/>
          </a:xfrm>
        </p:spPr>
        <p:txBody>
          <a:bodyPr>
            <a:normAutofit/>
          </a:bodyPr>
          <a:lstStyle/>
          <a:p>
            <a:pPr algn="ctr"/>
            <a:r>
              <a:rPr lang="en-US" sz="3600" b="1" dirty="0">
                <a:solidFill>
                  <a:srgbClr val="C00000"/>
                </a:solidFill>
                <a:latin typeface="Garamond" panose="02020404030301010803" pitchFamily="18" charset="0"/>
              </a:rPr>
              <a:t>Want something even simpler?</a:t>
            </a:r>
          </a:p>
        </p:txBody>
      </p:sp>
      <p:pic>
        <p:nvPicPr>
          <p:cNvPr id="4" name="Picture 3">
            <a:extLst>
              <a:ext uri="{FF2B5EF4-FFF2-40B4-BE49-F238E27FC236}">
                <a16:creationId xmlns:a16="http://schemas.microsoft.com/office/drawing/2014/main" id="{ED119AA8-9181-43F4-8C58-6D31601AEC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2735" y="1054360"/>
            <a:ext cx="8402366" cy="5592115"/>
          </a:xfrm>
          <a:prstGeom prst="rect">
            <a:avLst/>
          </a:prstGeom>
        </p:spPr>
      </p:pic>
    </p:spTree>
    <p:extLst>
      <p:ext uri="{BB962C8B-B14F-4D97-AF65-F5344CB8AC3E}">
        <p14:creationId xmlns:p14="http://schemas.microsoft.com/office/powerpoint/2010/main" val="20698958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6D285-C4A4-4D8F-A294-02A5A26FB4B4}"/>
              </a:ext>
            </a:extLst>
          </p:cNvPr>
          <p:cNvSpPr>
            <a:spLocks noGrp="1"/>
          </p:cNvSpPr>
          <p:nvPr>
            <p:ph type="title"/>
          </p:nvPr>
        </p:nvSpPr>
        <p:spPr>
          <a:xfrm>
            <a:off x="838200" y="131861"/>
            <a:ext cx="10515600" cy="717226"/>
          </a:xfrm>
        </p:spPr>
        <p:txBody>
          <a:bodyPr>
            <a:normAutofit/>
          </a:bodyPr>
          <a:lstStyle/>
          <a:p>
            <a:pPr algn="ctr"/>
            <a:r>
              <a:rPr lang="en-US" sz="3600" b="1" dirty="0">
                <a:solidFill>
                  <a:srgbClr val="C00000"/>
                </a:solidFill>
                <a:latin typeface="Garamond" panose="02020404030301010803" pitchFamily="18" charset="0"/>
              </a:rPr>
              <a:t>Nice Church.  What Do You Think?</a:t>
            </a:r>
          </a:p>
        </p:txBody>
      </p:sp>
      <p:pic>
        <p:nvPicPr>
          <p:cNvPr id="4" name="Picture 3">
            <a:extLst>
              <a:ext uri="{FF2B5EF4-FFF2-40B4-BE49-F238E27FC236}">
                <a16:creationId xmlns:a16="http://schemas.microsoft.com/office/drawing/2014/main" id="{31FD1FC2-088D-44EF-82AF-E1E2BDADB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2348" y="849087"/>
            <a:ext cx="4647303" cy="5615879"/>
          </a:xfrm>
          <a:prstGeom prst="rect">
            <a:avLst/>
          </a:prstGeom>
        </p:spPr>
      </p:pic>
    </p:spTree>
    <p:extLst>
      <p:ext uri="{BB962C8B-B14F-4D97-AF65-F5344CB8AC3E}">
        <p14:creationId xmlns:p14="http://schemas.microsoft.com/office/powerpoint/2010/main" val="1391765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14FACB-2079-4168-B225-94F7AACB9863}"/>
              </a:ext>
            </a:extLst>
          </p:cNvPr>
          <p:cNvSpPr>
            <a:spLocks noGrp="1"/>
          </p:cNvSpPr>
          <p:nvPr>
            <p:ph type="title"/>
          </p:nvPr>
        </p:nvSpPr>
        <p:spPr/>
        <p:txBody>
          <a:bodyPr/>
          <a:lstStyle/>
          <a:p>
            <a:pPr algn="ctr"/>
            <a:r>
              <a:rPr lang="en-US" sz="4400" b="1" dirty="0">
                <a:solidFill>
                  <a:srgbClr val="C00000"/>
                </a:solidFill>
                <a:latin typeface="Garamond" panose="02020404030301010803" pitchFamily="18" charset="0"/>
              </a:rPr>
              <a:t>“Shake the Box*" Kit</a:t>
            </a:r>
            <a:endParaRPr lang="en-US" dirty="0">
              <a:solidFill>
                <a:srgbClr val="C00000"/>
              </a:solidFill>
            </a:endParaRPr>
          </a:p>
        </p:txBody>
      </p:sp>
      <p:sp>
        <p:nvSpPr>
          <p:cNvPr id="7" name="Content Placeholder 6">
            <a:extLst>
              <a:ext uri="{FF2B5EF4-FFF2-40B4-BE49-F238E27FC236}">
                <a16:creationId xmlns:a16="http://schemas.microsoft.com/office/drawing/2014/main" id="{79F98FC1-9AE2-4F84-96F1-E14F11CAE594}"/>
              </a:ext>
            </a:extLst>
          </p:cNvPr>
          <p:cNvSpPr>
            <a:spLocks noGrp="1"/>
          </p:cNvSpPr>
          <p:nvPr>
            <p:ph idx="1"/>
          </p:nvPr>
        </p:nvSpPr>
        <p:spPr>
          <a:xfrm>
            <a:off x="838200" y="1825625"/>
            <a:ext cx="10515600" cy="4814872"/>
          </a:xfrm>
        </p:spPr>
        <p:txBody>
          <a:bodyPr>
            <a:normAutofit fontScale="92500" lnSpcReduction="1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400" b="1" dirty="0">
              <a:solidFill>
                <a:srgbClr val="0070C0"/>
              </a:solidFill>
              <a:latin typeface="Garamond" panose="02020404030301010803" pitchFamily="18" charset="0"/>
            </a:endParaRPr>
          </a:p>
          <a:p>
            <a:pPr marL="0" indent="0">
              <a:buNone/>
            </a:pPr>
            <a:r>
              <a:rPr lang="en-US" sz="2400" b="1" dirty="0">
                <a:solidFill>
                  <a:srgbClr val="0070C0"/>
                </a:solidFill>
                <a:latin typeface="Garamond" panose="02020404030301010803" pitchFamily="18" charset="0"/>
              </a:rPr>
              <a:t>Any kit that has molded on grab irons, ladders, stirrup steps, etc. would</a:t>
            </a:r>
          </a:p>
          <a:p>
            <a:pPr marL="0" indent="0">
              <a:buNone/>
            </a:pPr>
            <a:r>
              <a:rPr lang="en-US" sz="2400" b="1" dirty="0">
                <a:solidFill>
                  <a:srgbClr val="0070C0"/>
                </a:solidFill>
                <a:latin typeface="Garamond" panose="02020404030301010803" pitchFamily="18" charset="0"/>
              </a:rPr>
              <a:t>fall into this category.</a:t>
            </a:r>
          </a:p>
        </p:txBody>
      </p:sp>
      <p:pic>
        <p:nvPicPr>
          <p:cNvPr id="6" name="Picture 5">
            <a:extLst>
              <a:ext uri="{FF2B5EF4-FFF2-40B4-BE49-F238E27FC236}">
                <a16:creationId xmlns:a16="http://schemas.microsoft.com/office/drawing/2014/main" id="{18A917CE-2C48-4B66-819C-FE962BEBB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60" y="1305006"/>
            <a:ext cx="5640280" cy="4410121"/>
          </a:xfrm>
          <a:prstGeom prst="rect">
            <a:avLst/>
          </a:prstGeom>
        </p:spPr>
      </p:pic>
    </p:spTree>
    <p:extLst>
      <p:ext uri="{BB962C8B-B14F-4D97-AF65-F5344CB8AC3E}">
        <p14:creationId xmlns:p14="http://schemas.microsoft.com/office/powerpoint/2010/main" val="36499670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4B920F-C100-48C7-9138-50AB15C1BE0C}"/>
              </a:ext>
            </a:extLst>
          </p:cNvPr>
          <p:cNvSpPr>
            <a:spLocks noGrp="1"/>
          </p:cNvSpPr>
          <p:nvPr>
            <p:ph type="title"/>
          </p:nvPr>
        </p:nvSpPr>
        <p:spPr>
          <a:xfrm>
            <a:off x="838200" y="365125"/>
            <a:ext cx="10515600" cy="1034467"/>
          </a:xfrm>
        </p:spPr>
        <p:txBody>
          <a:bodyPr>
            <a:normAutofit fontScale="90000"/>
          </a:bodyPr>
          <a:lstStyle/>
          <a:p>
            <a:pPr algn="ctr"/>
            <a:r>
              <a:rPr lang="en-US" sz="4000" b="1" dirty="0">
                <a:solidFill>
                  <a:srgbClr val="C00000"/>
                </a:solidFill>
                <a:effectLst/>
                <a:latin typeface="Garamond" panose="02020404030301010803" pitchFamily="18" charset="0"/>
                <a:ea typeface="Times New Roman" panose="02020603050405020304" pitchFamily="18" charset="0"/>
                <a:cs typeface="Times New Roman" panose="02020603050405020304" pitchFamily="18" charset="0"/>
              </a:rPr>
              <a:t>Engineering (Civil &amp; Electrical)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Content Placeholder 3">
            <a:extLst>
              <a:ext uri="{FF2B5EF4-FFF2-40B4-BE49-F238E27FC236}">
                <a16:creationId xmlns:a16="http://schemas.microsoft.com/office/drawing/2014/main" id="{5BB2F6DE-2318-4C7D-88E7-1CF510DE63CC}"/>
              </a:ext>
            </a:extLst>
          </p:cNvPr>
          <p:cNvSpPr>
            <a:spLocks noGrp="1"/>
          </p:cNvSpPr>
          <p:nvPr>
            <p:ph idx="1"/>
          </p:nvPr>
        </p:nvSpPr>
        <p:spPr>
          <a:xfrm>
            <a:off x="838200" y="1253331"/>
            <a:ext cx="10515600" cy="4351338"/>
          </a:xfrm>
        </p:spPr>
        <p:txBody>
          <a:bodyPr>
            <a:normAutofit/>
          </a:bodyPr>
          <a:lstStyle/>
          <a:p>
            <a:r>
              <a:rPr lang="en-US" b="1" dirty="0">
                <a:solidFill>
                  <a:srgbClr val="002060"/>
                </a:solidFill>
                <a:effectLst/>
                <a:latin typeface="Garamond" panose="02020404030301010803" pitchFamily="18" charset="0"/>
                <a:ea typeface="Times New Roman" panose="02020603050405020304" pitchFamily="18" charset="0"/>
              </a:rPr>
              <a:t>Three (3) types of trackage are required (turnout, crossing, etc.)</a:t>
            </a:r>
          </a:p>
          <a:p>
            <a:r>
              <a:rPr lang="en-US" b="1" dirty="0">
                <a:solidFill>
                  <a:srgbClr val="002060"/>
                </a:solidFill>
                <a:latin typeface="Garamond" panose="02020404030301010803" pitchFamily="18" charset="0"/>
              </a:rPr>
              <a:t>All must be properly ballasted and installed on proper roadbed.</a:t>
            </a:r>
          </a:p>
          <a:p>
            <a:r>
              <a:rPr lang="en-US" b="1" dirty="0">
                <a:solidFill>
                  <a:srgbClr val="002060"/>
                </a:solidFill>
                <a:latin typeface="Garamond" panose="02020404030301010803" pitchFamily="18" charset="0"/>
              </a:rPr>
              <a:t>Commercial trackage may be used. </a:t>
            </a:r>
          </a:p>
          <a:p>
            <a:r>
              <a:rPr lang="en-US" b="1" dirty="0">
                <a:solidFill>
                  <a:srgbClr val="002060"/>
                </a:solidFill>
                <a:latin typeface="Garamond" panose="02020404030301010803" pitchFamily="18" charset="0"/>
              </a:rPr>
              <a:t>"Types of trackage" can be just about anything: turnouts, crossings, and grade elevation (a change in elevation of the track) are all examples of "types of trackage".</a:t>
            </a:r>
          </a:p>
          <a:p>
            <a:r>
              <a:rPr lang="en-US" b="1" dirty="0">
                <a:solidFill>
                  <a:srgbClr val="002060"/>
                </a:solidFill>
                <a:latin typeface="Garamond" panose="02020404030301010803" pitchFamily="18" charset="0"/>
              </a:rPr>
              <a:t> Also, note that the three types DO NOT have to be different. For example, just having three simple turnouts will qualify. </a:t>
            </a:r>
          </a:p>
        </p:txBody>
      </p:sp>
    </p:spTree>
    <p:extLst>
      <p:ext uri="{BB962C8B-B14F-4D97-AF65-F5344CB8AC3E}">
        <p14:creationId xmlns:p14="http://schemas.microsoft.com/office/powerpoint/2010/main" val="186353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3BD958-3F14-46AE-8BFD-55C042621EB8}"/>
              </a:ext>
            </a:extLst>
          </p:cNvPr>
          <p:cNvSpPr>
            <a:spLocks noGrp="1"/>
          </p:cNvSpPr>
          <p:nvPr>
            <p:ph type="title"/>
          </p:nvPr>
        </p:nvSpPr>
        <p:spPr>
          <a:xfrm>
            <a:off x="401215" y="365125"/>
            <a:ext cx="11318033" cy="1325563"/>
          </a:xfrm>
        </p:spPr>
        <p:txBody>
          <a:bodyPr>
            <a:normAutofit/>
          </a:bodyPr>
          <a:lstStyle/>
          <a:p>
            <a:pPr algn="ctr"/>
            <a:r>
              <a:rPr lang="en-US" sz="4000" b="1" dirty="0">
                <a:solidFill>
                  <a:srgbClr val="C00000"/>
                </a:solidFill>
                <a:latin typeface="Garamond" panose="02020404030301010803" pitchFamily="18" charset="0"/>
              </a:rPr>
              <a:t>Let’s Look At Some Pictures</a:t>
            </a:r>
            <a:br>
              <a:rPr lang="en-US" sz="4000" b="1" dirty="0">
                <a:solidFill>
                  <a:srgbClr val="C00000"/>
                </a:solidFill>
                <a:latin typeface="Garamond" panose="02020404030301010803" pitchFamily="18" charset="0"/>
              </a:rPr>
            </a:br>
            <a:r>
              <a:rPr lang="en-US" sz="2800" b="1" dirty="0">
                <a:solidFill>
                  <a:srgbClr val="C00000"/>
                </a:solidFill>
                <a:latin typeface="Garamond" panose="02020404030301010803" pitchFamily="18" charset="0"/>
              </a:rPr>
              <a:t>This incline up to a coal dump satisfies “a change in elevation”</a:t>
            </a:r>
          </a:p>
        </p:txBody>
      </p:sp>
      <p:pic>
        <p:nvPicPr>
          <p:cNvPr id="6" name="Picture 5">
            <a:extLst>
              <a:ext uri="{FF2B5EF4-FFF2-40B4-BE49-F238E27FC236}">
                <a16:creationId xmlns:a16="http://schemas.microsoft.com/office/drawing/2014/main" id="{42F01F7A-3E4D-48D0-8FA3-D1CFF7D80C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3102" y="1830014"/>
            <a:ext cx="5570186" cy="4337521"/>
          </a:xfrm>
          <a:prstGeom prst="rect">
            <a:avLst/>
          </a:prstGeom>
        </p:spPr>
      </p:pic>
      <p:pic>
        <p:nvPicPr>
          <p:cNvPr id="8" name="Picture 7">
            <a:extLst>
              <a:ext uri="{FF2B5EF4-FFF2-40B4-BE49-F238E27FC236}">
                <a16:creationId xmlns:a16="http://schemas.microsoft.com/office/drawing/2014/main" id="{FBA7EE0E-81A0-4DE7-BD2C-1192EB1242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215" y="1830014"/>
            <a:ext cx="5616731" cy="4337521"/>
          </a:xfrm>
          <a:prstGeom prst="rect">
            <a:avLst/>
          </a:prstGeom>
        </p:spPr>
      </p:pic>
    </p:spTree>
    <p:extLst>
      <p:ext uri="{BB962C8B-B14F-4D97-AF65-F5344CB8AC3E}">
        <p14:creationId xmlns:p14="http://schemas.microsoft.com/office/powerpoint/2010/main" val="11121729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5E5E7-7E6B-4A35-A0F1-D0BE32126DCF}"/>
              </a:ext>
            </a:extLst>
          </p:cNvPr>
          <p:cNvSpPr>
            <a:spLocks noGrp="1"/>
          </p:cNvSpPr>
          <p:nvPr>
            <p:ph type="title"/>
          </p:nvPr>
        </p:nvSpPr>
        <p:spPr>
          <a:xfrm>
            <a:off x="362339" y="243828"/>
            <a:ext cx="11467322" cy="1325563"/>
          </a:xfrm>
        </p:spPr>
        <p:txBody>
          <a:bodyPr>
            <a:noAutofit/>
          </a:bodyPr>
          <a:lstStyle/>
          <a:p>
            <a:r>
              <a:rPr lang="en-US" sz="3600" b="1" dirty="0">
                <a:solidFill>
                  <a:srgbClr val="C00000"/>
                </a:solidFill>
                <a:latin typeface="Garamond" panose="02020404030301010803" pitchFamily="18" charset="0"/>
              </a:rPr>
              <a:t>There are enough turnouts in this yard to satisfy the requirement.  All ballasted.  Track in the foreground is on ‘contoured roadbed’.</a:t>
            </a:r>
          </a:p>
        </p:txBody>
      </p:sp>
      <p:pic>
        <p:nvPicPr>
          <p:cNvPr id="4" name="Picture 3">
            <a:extLst>
              <a:ext uri="{FF2B5EF4-FFF2-40B4-BE49-F238E27FC236}">
                <a16:creationId xmlns:a16="http://schemas.microsoft.com/office/drawing/2014/main" id="{3723168D-36E3-458A-9A26-809D7B801C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1651" y="1681676"/>
            <a:ext cx="8528698" cy="4932496"/>
          </a:xfrm>
          <a:prstGeom prst="rect">
            <a:avLst/>
          </a:prstGeom>
        </p:spPr>
      </p:pic>
    </p:spTree>
    <p:extLst>
      <p:ext uri="{BB962C8B-B14F-4D97-AF65-F5344CB8AC3E}">
        <p14:creationId xmlns:p14="http://schemas.microsoft.com/office/powerpoint/2010/main" val="40832278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F197B-7A77-4780-87C9-5B404176964E}"/>
              </a:ext>
            </a:extLst>
          </p:cNvPr>
          <p:cNvSpPr>
            <a:spLocks noGrp="1"/>
          </p:cNvSpPr>
          <p:nvPr>
            <p:ph type="title"/>
          </p:nvPr>
        </p:nvSpPr>
        <p:spPr>
          <a:xfrm>
            <a:off x="838199" y="365125"/>
            <a:ext cx="10582469" cy="1342377"/>
          </a:xfrm>
        </p:spPr>
        <p:txBody>
          <a:bodyPr>
            <a:normAutofit fontScale="90000"/>
          </a:bodyPr>
          <a:lstStyle/>
          <a:p>
            <a:r>
              <a:rPr lang="en-US" sz="3600" b="1" dirty="0">
                <a:solidFill>
                  <a:srgbClr val="C00000"/>
                </a:solidFill>
                <a:latin typeface="Garamond" panose="02020404030301010803" pitchFamily="18" charset="0"/>
              </a:rPr>
              <a:t>All must be properly ballasted and installed on proper roadbed.  Proper roadbed is dependent on use/location.  Yard trackage is not normally on ‘contoured roadbed’.</a:t>
            </a:r>
            <a:br>
              <a:rPr lang="en-US" b="1" dirty="0">
                <a:solidFill>
                  <a:srgbClr val="002060"/>
                </a:solidFill>
                <a:latin typeface="Garamond" panose="02020404030301010803" pitchFamily="18" charset="0"/>
              </a:rPr>
            </a:br>
            <a:endParaRPr lang="en-US" dirty="0"/>
          </a:p>
        </p:txBody>
      </p:sp>
      <p:pic>
        <p:nvPicPr>
          <p:cNvPr id="4" name="Picture 3">
            <a:extLst>
              <a:ext uri="{FF2B5EF4-FFF2-40B4-BE49-F238E27FC236}">
                <a16:creationId xmlns:a16="http://schemas.microsoft.com/office/drawing/2014/main" id="{F99C3DDE-6F36-451A-A29A-6F8D8F0886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3282" y="1615724"/>
            <a:ext cx="7111003" cy="5027671"/>
          </a:xfrm>
          <a:prstGeom prst="rect">
            <a:avLst/>
          </a:prstGeom>
        </p:spPr>
      </p:pic>
    </p:spTree>
    <p:extLst>
      <p:ext uri="{BB962C8B-B14F-4D97-AF65-F5344CB8AC3E}">
        <p14:creationId xmlns:p14="http://schemas.microsoft.com/office/powerpoint/2010/main" val="29541252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764B-C1F1-4F32-B966-5D30B5D96136}"/>
              </a:ext>
            </a:extLst>
          </p:cNvPr>
          <p:cNvSpPr>
            <a:spLocks noGrp="1"/>
          </p:cNvSpPr>
          <p:nvPr>
            <p:ph type="title"/>
          </p:nvPr>
        </p:nvSpPr>
        <p:spPr>
          <a:xfrm>
            <a:off x="838200" y="150521"/>
            <a:ext cx="10515600" cy="1034467"/>
          </a:xfrm>
        </p:spPr>
        <p:txBody>
          <a:bodyPr>
            <a:normAutofit/>
          </a:bodyPr>
          <a:lstStyle/>
          <a:p>
            <a:r>
              <a:rPr lang="en-US" sz="3200" b="1" dirty="0">
                <a:solidFill>
                  <a:srgbClr val="C00000"/>
                </a:solidFill>
                <a:latin typeface="Garamond" panose="02020404030301010803" pitchFamily="18" charset="0"/>
              </a:rPr>
              <a:t>Mainline ballast and contoured roadbed in front, cinder ballast and less contoured on the slate pit siding in rear.</a:t>
            </a:r>
          </a:p>
        </p:txBody>
      </p:sp>
      <p:pic>
        <p:nvPicPr>
          <p:cNvPr id="4" name="Picture 3">
            <a:extLst>
              <a:ext uri="{FF2B5EF4-FFF2-40B4-BE49-F238E27FC236}">
                <a16:creationId xmlns:a16="http://schemas.microsoft.com/office/drawing/2014/main" id="{56AEAEEC-B839-48EC-BF53-1658E4F967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9860" y="1415266"/>
            <a:ext cx="7592280" cy="5116162"/>
          </a:xfrm>
          <a:prstGeom prst="rect">
            <a:avLst/>
          </a:prstGeom>
        </p:spPr>
      </p:pic>
    </p:spTree>
    <p:extLst>
      <p:ext uri="{BB962C8B-B14F-4D97-AF65-F5344CB8AC3E}">
        <p14:creationId xmlns:p14="http://schemas.microsoft.com/office/powerpoint/2010/main" val="5923398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724D4-09FD-487F-B37F-F278464D571E}"/>
              </a:ext>
            </a:extLst>
          </p:cNvPr>
          <p:cNvSpPr>
            <a:spLocks noGrp="1"/>
          </p:cNvSpPr>
          <p:nvPr>
            <p:ph type="title"/>
          </p:nvPr>
        </p:nvSpPr>
        <p:spPr>
          <a:xfrm>
            <a:off x="475861" y="215835"/>
            <a:ext cx="11187404" cy="1099781"/>
          </a:xfrm>
        </p:spPr>
        <p:txBody>
          <a:bodyPr>
            <a:normAutofit/>
          </a:bodyPr>
          <a:lstStyle/>
          <a:p>
            <a:r>
              <a:rPr lang="en-US" sz="3600" b="1" dirty="0">
                <a:solidFill>
                  <a:srgbClr val="C00000"/>
                </a:solidFill>
                <a:latin typeface="Garamond" panose="02020404030301010803" pitchFamily="18" charset="0"/>
              </a:rPr>
              <a:t>Most logging railroad trackage was right on the ground and ballasted with dirt and debris.</a:t>
            </a:r>
          </a:p>
        </p:txBody>
      </p:sp>
      <p:pic>
        <p:nvPicPr>
          <p:cNvPr id="4" name="Picture 3">
            <a:extLst>
              <a:ext uri="{FF2B5EF4-FFF2-40B4-BE49-F238E27FC236}">
                <a16:creationId xmlns:a16="http://schemas.microsoft.com/office/drawing/2014/main" id="{BAFC0004-8658-4490-B1E2-3DDB6F6408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7813" y="1438654"/>
            <a:ext cx="7916374" cy="5203511"/>
          </a:xfrm>
          <a:prstGeom prst="rect">
            <a:avLst/>
          </a:prstGeom>
        </p:spPr>
      </p:pic>
    </p:spTree>
    <p:extLst>
      <p:ext uri="{BB962C8B-B14F-4D97-AF65-F5344CB8AC3E}">
        <p14:creationId xmlns:p14="http://schemas.microsoft.com/office/powerpoint/2010/main" val="9553098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2E7C6-988A-4E18-8FA3-1269559ABB83}"/>
              </a:ext>
            </a:extLst>
          </p:cNvPr>
          <p:cNvSpPr>
            <a:spLocks noGrp="1"/>
          </p:cNvSpPr>
          <p:nvPr>
            <p:ph type="title"/>
          </p:nvPr>
        </p:nvSpPr>
        <p:spPr/>
        <p:txBody>
          <a:bodyPr>
            <a:normAutofit/>
          </a:bodyPr>
          <a:lstStyle/>
          <a:p>
            <a:r>
              <a:rPr lang="en-US" sz="3600" b="1" dirty="0">
                <a:solidFill>
                  <a:srgbClr val="C00000"/>
                </a:solidFill>
                <a:latin typeface="Garamond" panose="02020404030301010803" pitchFamily="18" charset="0"/>
              </a:rPr>
              <a:t>The ‘take away’ is ballasting is required, and…</a:t>
            </a:r>
            <a:br>
              <a:rPr lang="en-US" sz="3600" b="1" dirty="0">
                <a:solidFill>
                  <a:srgbClr val="C00000"/>
                </a:solidFill>
                <a:latin typeface="Garamond" panose="02020404030301010803" pitchFamily="18" charset="0"/>
              </a:rPr>
            </a:br>
            <a:r>
              <a:rPr lang="en-US" sz="3600" b="1" dirty="0">
                <a:solidFill>
                  <a:srgbClr val="C00000"/>
                </a:solidFill>
                <a:latin typeface="Garamond" panose="02020404030301010803" pitchFamily="18" charset="0"/>
              </a:rPr>
              <a:t>It should be appropriate to the setting.</a:t>
            </a:r>
          </a:p>
        </p:txBody>
      </p:sp>
      <p:pic>
        <p:nvPicPr>
          <p:cNvPr id="4" name="Picture 3">
            <a:extLst>
              <a:ext uri="{FF2B5EF4-FFF2-40B4-BE49-F238E27FC236}">
                <a16:creationId xmlns:a16="http://schemas.microsoft.com/office/drawing/2014/main" id="{940FDAE7-5EF4-47CE-8F90-1003C346F6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693" y="1847462"/>
            <a:ext cx="5217670" cy="4058816"/>
          </a:xfrm>
          <a:prstGeom prst="rect">
            <a:avLst/>
          </a:prstGeom>
        </p:spPr>
      </p:pic>
      <p:pic>
        <p:nvPicPr>
          <p:cNvPr id="6" name="Picture 5">
            <a:extLst>
              <a:ext uri="{FF2B5EF4-FFF2-40B4-BE49-F238E27FC236}">
                <a16:creationId xmlns:a16="http://schemas.microsoft.com/office/drawing/2014/main" id="{C1B65B44-2AB2-470B-8DCF-0E0FA6DCA4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1403" y="2034074"/>
            <a:ext cx="6332904" cy="3732244"/>
          </a:xfrm>
          <a:prstGeom prst="rect">
            <a:avLst/>
          </a:prstGeom>
        </p:spPr>
      </p:pic>
    </p:spTree>
    <p:extLst>
      <p:ext uri="{BB962C8B-B14F-4D97-AF65-F5344CB8AC3E}">
        <p14:creationId xmlns:p14="http://schemas.microsoft.com/office/powerpoint/2010/main" val="20382344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AD85EF-3227-4A69-AFE7-8F5459101EBE}"/>
              </a:ext>
            </a:extLst>
          </p:cNvPr>
          <p:cNvSpPr>
            <a:spLocks noGrp="1"/>
          </p:cNvSpPr>
          <p:nvPr>
            <p:ph type="title"/>
          </p:nvPr>
        </p:nvSpPr>
        <p:spPr>
          <a:xfrm>
            <a:off x="838200" y="169182"/>
            <a:ext cx="10515600" cy="735887"/>
          </a:xfrm>
        </p:spPr>
        <p:txBody>
          <a:bodyPr/>
          <a:lstStyle/>
          <a:p>
            <a:pPr algn="ctr"/>
            <a:r>
              <a:rPr lang="en-US" b="1" dirty="0">
                <a:solidFill>
                  <a:srgbClr val="C00000"/>
                </a:solidFill>
                <a:latin typeface="Garamond" panose="02020404030301010803" pitchFamily="18" charset="0"/>
              </a:rPr>
              <a:t>Electrical</a:t>
            </a:r>
          </a:p>
        </p:txBody>
      </p:sp>
      <p:sp>
        <p:nvSpPr>
          <p:cNvPr id="4" name="Content Placeholder 3">
            <a:extLst>
              <a:ext uri="{FF2B5EF4-FFF2-40B4-BE49-F238E27FC236}">
                <a16:creationId xmlns:a16="http://schemas.microsoft.com/office/drawing/2014/main" id="{EBCC78BE-8B25-4397-96A1-2831B8882DB0}"/>
              </a:ext>
            </a:extLst>
          </p:cNvPr>
          <p:cNvSpPr>
            <a:spLocks noGrp="1"/>
          </p:cNvSpPr>
          <p:nvPr>
            <p:ph idx="1"/>
          </p:nvPr>
        </p:nvSpPr>
        <p:spPr>
          <a:xfrm>
            <a:off x="763555" y="905068"/>
            <a:ext cx="10515600" cy="5430417"/>
          </a:xfrm>
        </p:spPr>
        <p:txBody>
          <a:bodyPr/>
          <a:lstStyle/>
          <a:p>
            <a:r>
              <a:rPr lang="en-US" b="1" dirty="0">
                <a:solidFill>
                  <a:srgbClr val="002060"/>
                </a:solidFill>
                <a:latin typeface="Garamond" panose="02020404030301010803" pitchFamily="18" charset="0"/>
                <a:ea typeface="Times New Roman" panose="02020603050405020304" pitchFamily="18" charset="0"/>
                <a:cs typeface="Times New Roman" panose="02020603050405020304" pitchFamily="18" charset="0"/>
              </a:rPr>
              <a:t>All installed trackage must be properly wired so that two trains can be operated simultaneously (Double-track main, single-track main with sidings, block or DCC, etc.). </a:t>
            </a:r>
            <a:endParaRPr lang="en-US" dirty="0">
              <a:effectLst/>
            </a:endParaRPr>
          </a:p>
          <a:p>
            <a:r>
              <a:rPr lang="en-US" b="1" dirty="0">
                <a:solidFill>
                  <a:srgbClr val="002060"/>
                </a:solidFill>
                <a:latin typeface="Garamond" panose="02020404030301010803" pitchFamily="18" charset="0"/>
              </a:rPr>
              <a:t>This requirement can also be easier than it sounds. Notice the option for a single track main with sidings. This means that as long as you can cut power to the sidings individually, you can run one train, park it on a siding while you run another, then park it and run the first again. This meets the requirement.</a:t>
            </a:r>
          </a:p>
          <a:p>
            <a:r>
              <a:rPr lang="en-US" b="1" dirty="0">
                <a:solidFill>
                  <a:srgbClr val="002060"/>
                </a:solidFill>
                <a:latin typeface="Garamond" panose="02020404030301010803" pitchFamily="18" charset="0"/>
              </a:rPr>
              <a:t>Just have the member working towards the Golden Spike demonstrate this.  Parking one loco while operating a second loco, running two trains in different blocks, or operating two locos with DCC will suffice.</a:t>
            </a:r>
          </a:p>
          <a:p>
            <a:endParaRPr lang="en-US" dirty="0"/>
          </a:p>
        </p:txBody>
      </p:sp>
    </p:spTree>
    <p:extLst>
      <p:ext uri="{BB962C8B-B14F-4D97-AF65-F5344CB8AC3E}">
        <p14:creationId xmlns:p14="http://schemas.microsoft.com/office/powerpoint/2010/main" val="338679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F66F5-2D5C-4515-9D1F-1B3063F5E102}"/>
              </a:ext>
            </a:extLst>
          </p:cNvPr>
          <p:cNvSpPr>
            <a:spLocks noGrp="1"/>
          </p:cNvSpPr>
          <p:nvPr>
            <p:ph type="title"/>
          </p:nvPr>
        </p:nvSpPr>
        <p:spPr>
          <a:xfrm>
            <a:off x="838200" y="365125"/>
            <a:ext cx="10515600" cy="707895"/>
          </a:xfrm>
        </p:spPr>
        <p:txBody>
          <a:bodyPr>
            <a:normAutofit fontScale="90000"/>
          </a:bodyPr>
          <a:lstStyle/>
          <a:p>
            <a:pPr algn="ctr"/>
            <a:r>
              <a:rPr lang="en-US" sz="4000" b="1" dirty="0">
                <a:solidFill>
                  <a:srgbClr val="C00000"/>
                </a:solidFill>
                <a:latin typeface="Garamond" panose="02020404030301010803" pitchFamily="18" charset="0"/>
              </a:rPr>
              <a:t>Electrical, Continued</a:t>
            </a:r>
            <a:br>
              <a:rPr lang="en-US" sz="4000" b="1" dirty="0">
                <a:solidFill>
                  <a:srgbClr val="C00000"/>
                </a:solidFill>
                <a:latin typeface="Garamond" panose="02020404030301010803" pitchFamily="18" charset="0"/>
              </a:rPr>
            </a:br>
            <a:endParaRPr lang="en-US" sz="4000" b="1" dirty="0">
              <a:solidFill>
                <a:srgbClr val="C00000"/>
              </a:solidFill>
              <a:latin typeface="Garamond" panose="02020404030301010803" pitchFamily="18" charset="0"/>
            </a:endParaRPr>
          </a:p>
        </p:txBody>
      </p:sp>
      <p:sp>
        <p:nvSpPr>
          <p:cNvPr id="4" name="Content Placeholder 3">
            <a:extLst>
              <a:ext uri="{FF2B5EF4-FFF2-40B4-BE49-F238E27FC236}">
                <a16:creationId xmlns:a16="http://schemas.microsoft.com/office/drawing/2014/main" id="{900B535B-5010-422C-8197-6F7A81395D66}"/>
              </a:ext>
            </a:extLst>
          </p:cNvPr>
          <p:cNvSpPr>
            <a:spLocks noGrp="1"/>
          </p:cNvSpPr>
          <p:nvPr>
            <p:ph idx="1"/>
          </p:nvPr>
        </p:nvSpPr>
        <p:spPr>
          <a:xfrm>
            <a:off x="735564" y="1405747"/>
            <a:ext cx="10515600" cy="4351338"/>
          </a:xfrm>
        </p:spPr>
        <p:txBody>
          <a:bodyPr>
            <a:normAutofit/>
          </a:bodyPr>
          <a:lstStyle/>
          <a:p>
            <a:r>
              <a:rPr lang="en-US" sz="3200" b="1" dirty="0">
                <a:solidFill>
                  <a:srgbClr val="002060"/>
                </a:solidFill>
                <a:effectLst/>
                <a:latin typeface="Garamond" panose="02020404030301010803" pitchFamily="18" charset="0"/>
                <a:ea typeface="Times New Roman" panose="02020603050405020304" pitchFamily="18" charset="0"/>
              </a:rPr>
              <a:t>Provide one additional electrical feature such as powered turnouts, signaling, turnout indication, lighted buildings, etc.</a:t>
            </a:r>
            <a:endParaRPr lang="en-US" sz="3200" b="1" dirty="0">
              <a:solidFill>
                <a:srgbClr val="002060"/>
              </a:solidFill>
              <a:latin typeface="Garamond" panose="02020404030301010803" pitchFamily="18" charset="0"/>
            </a:endParaRPr>
          </a:p>
        </p:txBody>
      </p:sp>
    </p:spTree>
    <p:extLst>
      <p:ext uri="{BB962C8B-B14F-4D97-AF65-F5344CB8AC3E}">
        <p14:creationId xmlns:p14="http://schemas.microsoft.com/office/powerpoint/2010/main" val="17641647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90025A-0BD8-4963-95CA-014C0C2A015D}"/>
              </a:ext>
            </a:extLst>
          </p:cNvPr>
          <p:cNvSpPr>
            <a:spLocks noGrp="1"/>
          </p:cNvSpPr>
          <p:nvPr>
            <p:ph type="title"/>
          </p:nvPr>
        </p:nvSpPr>
        <p:spPr/>
        <p:txBody>
          <a:bodyPr>
            <a:normAutofit/>
          </a:bodyPr>
          <a:lstStyle/>
          <a:p>
            <a:r>
              <a:rPr lang="en-US" sz="3600" b="1" dirty="0">
                <a:solidFill>
                  <a:srgbClr val="C00000"/>
                </a:solidFill>
                <a:latin typeface="Garamond" panose="02020404030301010803" pitchFamily="18" charset="0"/>
              </a:rPr>
              <a:t>Either The Caboose Marker Lights Or The Low Signal Box In This Yard Would Qualify.</a:t>
            </a:r>
          </a:p>
        </p:txBody>
      </p:sp>
      <p:pic>
        <p:nvPicPr>
          <p:cNvPr id="6" name="Picture 5">
            <a:extLst>
              <a:ext uri="{FF2B5EF4-FFF2-40B4-BE49-F238E27FC236}">
                <a16:creationId xmlns:a16="http://schemas.microsoft.com/office/drawing/2014/main" id="{34B69400-6780-46F9-A678-DCB0AC4A9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4420" y="1566225"/>
            <a:ext cx="7963159" cy="5061489"/>
          </a:xfrm>
          <a:prstGeom prst="rect">
            <a:avLst/>
          </a:prstGeom>
        </p:spPr>
      </p:pic>
    </p:spTree>
    <p:extLst>
      <p:ext uri="{BB962C8B-B14F-4D97-AF65-F5344CB8AC3E}">
        <p14:creationId xmlns:p14="http://schemas.microsoft.com/office/powerpoint/2010/main" val="1130893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2EBA8-BCC7-4045-BB70-401831810568}"/>
              </a:ext>
            </a:extLst>
          </p:cNvPr>
          <p:cNvSpPr>
            <a:spLocks noGrp="1"/>
          </p:cNvSpPr>
          <p:nvPr>
            <p:ph type="title"/>
          </p:nvPr>
        </p:nvSpPr>
        <p:spPr>
          <a:xfrm>
            <a:off x="838200" y="365125"/>
            <a:ext cx="10515600" cy="593663"/>
          </a:xfrm>
        </p:spPr>
        <p:txBody>
          <a:bodyPr>
            <a:normAutofit fontScale="90000"/>
          </a:bodyPr>
          <a:lstStyle/>
          <a:p>
            <a:pPr algn="ctr"/>
            <a:r>
              <a:rPr lang="en-US" sz="4400" b="1" dirty="0">
                <a:solidFill>
                  <a:srgbClr val="C00000"/>
                </a:solidFill>
                <a:latin typeface="Garamond" panose="02020404030301010803" pitchFamily="18" charset="0"/>
              </a:rPr>
              <a:t>… detailed commercial kits</a:t>
            </a:r>
            <a:endParaRPr lang="en-US" dirty="0">
              <a:solidFill>
                <a:srgbClr val="C00000"/>
              </a:solidFill>
            </a:endParaRPr>
          </a:p>
        </p:txBody>
      </p:sp>
      <p:sp>
        <p:nvSpPr>
          <p:cNvPr id="3" name="Content Placeholder 2">
            <a:extLst>
              <a:ext uri="{FF2B5EF4-FFF2-40B4-BE49-F238E27FC236}">
                <a16:creationId xmlns:a16="http://schemas.microsoft.com/office/drawing/2014/main" id="{F28FE021-55C1-4289-A9E7-6C2B6E4AD434}"/>
              </a:ext>
            </a:extLst>
          </p:cNvPr>
          <p:cNvSpPr>
            <a:spLocks noGrp="1"/>
          </p:cNvSpPr>
          <p:nvPr>
            <p:ph idx="1"/>
          </p:nvPr>
        </p:nvSpPr>
        <p:spPr/>
        <p:txBody>
          <a:bodyPr/>
          <a:lstStyle/>
          <a:p>
            <a:r>
              <a:rPr lang="en-US" sz="2800" b="1" dirty="0">
                <a:solidFill>
                  <a:srgbClr val="002060"/>
                </a:solidFill>
                <a:latin typeface="Garamond" panose="02020404030301010803" pitchFamily="18" charset="0"/>
              </a:rPr>
              <a:t>Let’s look a bit closer at what constitutes a “detailed commercial kit.</a:t>
            </a:r>
          </a:p>
          <a:p>
            <a:r>
              <a:rPr lang="en-US" sz="2800" b="1" dirty="0">
                <a:solidFill>
                  <a:srgbClr val="002060"/>
                </a:solidFill>
                <a:latin typeface="Garamond" panose="02020404030301010803" pitchFamily="18" charset="0"/>
              </a:rPr>
              <a:t>From the NMRA website: “These models need to show a little more effort than a "shake the box*" kit. For example, by itself a freight car kit straight out of the box, is not enough to qualify. However, by painting and decaling it, adding a little detailing, perhaps some weathering, etc., you'll have a qualifying model in no time!”</a:t>
            </a:r>
          </a:p>
          <a:p>
            <a:r>
              <a:rPr lang="en-US" b="1" dirty="0">
                <a:solidFill>
                  <a:srgbClr val="002060"/>
                </a:solidFill>
                <a:latin typeface="Garamond" panose="02020404030301010803" pitchFamily="18" charset="0"/>
              </a:rPr>
              <a:t>Some examples follow.  As they say, a picture is worth a thousand words.</a:t>
            </a:r>
            <a:endParaRPr lang="en-US" sz="2800" b="1" dirty="0">
              <a:solidFill>
                <a:srgbClr val="002060"/>
              </a:solidFill>
              <a:latin typeface="Garamond" panose="02020404030301010803" pitchFamily="18" charset="0"/>
            </a:endParaRPr>
          </a:p>
          <a:p>
            <a:endParaRPr lang="en-US" dirty="0"/>
          </a:p>
        </p:txBody>
      </p:sp>
    </p:spTree>
    <p:extLst>
      <p:ext uri="{BB962C8B-B14F-4D97-AF65-F5344CB8AC3E}">
        <p14:creationId xmlns:p14="http://schemas.microsoft.com/office/powerpoint/2010/main" val="38610919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037E-D578-401A-95EE-779D4067876A}"/>
              </a:ext>
            </a:extLst>
          </p:cNvPr>
          <p:cNvSpPr>
            <a:spLocks noGrp="1"/>
          </p:cNvSpPr>
          <p:nvPr>
            <p:ph type="title"/>
          </p:nvPr>
        </p:nvSpPr>
        <p:spPr>
          <a:xfrm>
            <a:off x="838200" y="131860"/>
            <a:ext cx="10515600" cy="1325563"/>
          </a:xfrm>
        </p:spPr>
        <p:txBody>
          <a:bodyPr>
            <a:normAutofit/>
          </a:bodyPr>
          <a:lstStyle/>
          <a:p>
            <a:r>
              <a:rPr lang="en-US" sz="3600" b="1" dirty="0">
                <a:solidFill>
                  <a:srgbClr val="C00000"/>
                </a:solidFill>
                <a:latin typeface="Garamond" panose="02020404030301010803" pitchFamily="18" charset="0"/>
              </a:rPr>
              <a:t>Any Structure With Interior </a:t>
            </a:r>
            <a:r>
              <a:rPr lang="en-US" sz="3600" b="1" dirty="0" err="1">
                <a:solidFill>
                  <a:srgbClr val="C00000"/>
                </a:solidFill>
                <a:latin typeface="Garamond" panose="02020404030301010803" pitchFamily="18" charset="0"/>
              </a:rPr>
              <a:t>And/Or</a:t>
            </a:r>
            <a:r>
              <a:rPr lang="en-US" sz="3600" b="1" dirty="0">
                <a:solidFill>
                  <a:srgbClr val="C00000"/>
                </a:solidFill>
                <a:latin typeface="Garamond" panose="02020404030301010803" pitchFamily="18" charset="0"/>
              </a:rPr>
              <a:t> Exterior Lighting Will Qualify.</a:t>
            </a:r>
          </a:p>
        </p:txBody>
      </p:sp>
      <p:pic>
        <p:nvPicPr>
          <p:cNvPr id="4" name="Picture 3">
            <a:extLst>
              <a:ext uri="{FF2B5EF4-FFF2-40B4-BE49-F238E27FC236}">
                <a16:creationId xmlns:a16="http://schemas.microsoft.com/office/drawing/2014/main" id="{F1BBD4EA-2DA0-4BC3-A266-CB5832586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5393" y="1457423"/>
            <a:ext cx="7301213" cy="5103845"/>
          </a:xfrm>
          <a:prstGeom prst="rect">
            <a:avLst/>
          </a:prstGeom>
        </p:spPr>
      </p:pic>
    </p:spTree>
    <p:extLst>
      <p:ext uri="{BB962C8B-B14F-4D97-AF65-F5344CB8AC3E}">
        <p14:creationId xmlns:p14="http://schemas.microsoft.com/office/powerpoint/2010/main" val="33033881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D7547-2843-444B-B62D-076943A61C13}"/>
              </a:ext>
            </a:extLst>
          </p:cNvPr>
          <p:cNvSpPr>
            <a:spLocks noGrp="1"/>
          </p:cNvSpPr>
          <p:nvPr>
            <p:ph type="title"/>
          </p:nvPr>
        </p:nvSpPr>
        <p:spPr>
          <a:xfrm>
            <a:off x="838200" y="225167"/>
            <a:ext cx="10515600" cy="754548"/>
          </a:xfrm>
        </p:spPr>
        <p:txBody>
          <a:bodyPr>
            <a:normAutofit/>
          </a:bodyPr>
          <a:lstStyle/>
          <a:p>
            <a:pPr algn="ctr"/>
            <a:r>
              <a:rPr lang="en-US" sz="4000" b="1" dirty="0">
                <a:solidFill>
                  <a:srgbClr val="C00000"/>
                </a:solidFill>
                <a:latin typeface="Garamond" panose="02020404030301010803" pitchFamily="18" charset="0"/>
              </a:rPr>
              <a:t>Turnout Machines Will Qualify</a:t>
            </a:r>
          </a:p>
        </p:txBody>
      </p:sp>
      <p:pic>
        <p:nvPicPr>
          <p:cNvPr id="4" name="Picture 3">
            <a:extLst>
              <a:ext uri="{FF2B5EF4-FFF2-40B4-BE49-F238E27FC236}">
                <a16:creationId xmlns:a16="http://schemas.microsoft.com/office/drawing/2014/main" id="{E833F161-C93D-4956-B697-03E6342AFA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363" y="1038537"/>
            <a:ext cx="7063274" cy="5594296"/>
          </a:xfrm>
          <a:prstGeom prst="rect">
            <a:avLst/>
          </a:prstGeom>
        </p:spPr>
      </p:pic>
    </p:spTree>
    <p:extLst>
      <p:ext uri="{BB962C8B-B14F-4D97-AF65-F5344CB8AC3E}">
        <p14:creationId xmlns:p14="http://schemas.microsoft.com/office/powerpoint/2010/main" val="41536804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4DD986-B1F6-48DF-B6F8-4D82DFEE0767}"/>
              </a:ext>
            </a:extLst>
          </p:cNvPr>
          <p:cNvSpPr>
            <a:spLocks noGrp="1"/>
          </p:cNvSpPr>
          <p:nvPr>
            <p:ph type="title"/>
          </p:nvPr>
        </p:nvSpPr>
        <p:spPr>
          <a:xfrm>
            <a:off x="838200" y="141191"/>
            <a:ext cx="10515600" cy="623919"/>
          </a:xfrm>
        </p:spPr>
        <p:txBody>
          <a:bodyPr>
            <a:normAutofit fontScale="90000"/>
          </a:bodyPr>
          <a:lstStyle/>
          <a:p>
            <a:pPr algn="ctr"/>
            <a:r>
              <a:rPr lang="en-US" sz="4000" b="1" dirty="0">
                <a:solidFill>
                  <a:srgbClr val="C00000"/>
                </a:solidFill>
                <a:latin typeface="Garamond" panose="02020404030301010803" pitchFamily="18" charset="0"/>
              </a:rPr>
              <a:t>Some Final Words From the NMRA Website</a:t>
            </a:r>
          </a:p>
        </p:txBody>
      </p:sp>
      <p:sp>
        <p:nvSpPr>
          <p:cNvPr id="4" name="Content Placeholder 3">
            <a:extLst>
              <a:ext uri="{FF2B5EF4-FFF2-40B4-BE49-F238E27FC236}">
                <a16:creationId xmlns:a16="http://schemas.microsoft.com/office/drawing/2014/main" id="{B39B85BA-61DD-44EA-9A81-DB55244EDA34}"/>
              </a:ext>
            </a:extLst>
          </p:cNvPr>
          <p:cNvSpPr>
            <a:spLocks noGrp="1"/>
          </p:cNvSpPr>
          <p:nvPr>
            <p:ph idx="1"/>
          </p:nvPr>
        </p:nvSpPr>
        <p:spPr>
          <a:xfrm>
            <a:off x="940836" y="1116499"/>
            <a:ext cx="10515600" cy="4845762"/>
          </a:xfrm>
        </p:spPr>
        <p:txBody>
          <a:bodyPr>
            <a:normAutofit lnSpcReduction="10000"/>
          </a:bodyPr>
          <a:lstStyle/>
          <a:p>
            <a:r>
              <a:rPr lang="en-US" sz="3200" b="1" dirty="0">
                <a:solidFill>
                  <a:srgbClr val="002060"/>
                </a:solidFill>
                <a:effectLst/>
                <a:latin typeface="Garamond" panose="02020404030301010803" pitchFamily="18" charset="0"/>
                <a:ea typeface="Times New Roman" panose="02020603050405020304" pitchFamily="18" charset="0"/>
              </a:rPr>
              <a:t>Not all of these requirements need to be met on the same layout (or piece of layout). </a:t>
            </a:r>
          </a:p>
          <a:p>
            <a:r>
              <a:rPr lang="en-US" sz="3200" b="1" dirty="0">
                <a:solidFill>
                  <a:srgbClr val="002060"/>
                </a:solidFill>
                <a:latin typeface="Garamond" panose="02020404030301010803" pitchFamily="18" charset="0"/>
              </a:rPr>
              <a:t>They don't even need to be met in the same scale! </a:t>
            </a:r>
          </a:p>
          <a:p>
            <a:r>
              <a:rPr lang="en-US" sz="3200" b="1" dirty="0">
                <a:solidFill>
                  <a:srgbClr val="002060"/>
                </a:solidFill>
                <a:latin typeface="Garamond" panose="02020404030301010803" pitchFamily="18" charset="0"/>
              </a:rPr>
              <a:t>If you want to build G scale rolling stock, an N scale Model Railroad setting, and an HO scale layout for trackage and wiring, go ahead.</a:t>
            </a:r>
          </a:p>
          <a:p>
            <a:r>
              <a:rPr lang="en-US" sz="3200" b="1" dirty="0">
                <a:solidFill>
                  <a:srgbClr val="002060"/>
                </a:solidFill>
                <a:latin typeface="Garamond" panose="02020404030301010803" pitchFamily="18" charset="0"/>
              </a:rPr>
              <a:t>And remember that the structures may be separate, or one or more of them may be part of a single scene.  They do not all have to be located on the 8 sq. ft. of layout that you are using for the Golden Spike.</a:t>
            </a:r>
          </a:p>
          <a:p>
            <a:endParaRPr lang="en-US" sz="3200" b="1" dirty="0">
              <a:solidFill>
                <a:srgbClr val="002060"/>
              </a:solidFill>
              <a:latin typeface="Garamond" panose="02020404030301010803" pitchFamily="18" charset="0"/>
            </a:endParaRPr>
          </a:p>
        </p:txBody>
      </p:sp>
    </p:spTree>
    <p:extLst>
      <p:ext uri="{BB962C8B-B14F-4D97-AF65-F5344CB8AC3E}">
        <p14:creationId xmlns:p14="http://schemas.microsoft.com/office/powerpoint/2010/main" val="354366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B5B2E1-C4C5-496F-8881-A84CFD16C9C1}"/>
              </a:ext>
            </a:extLst>
          </p:cNvPr>
          <p:cNvSpPr>
            <a:spLocks noGrp="1"/>
          </p:cNvSpPr>
          <p:nvPr>
            <p:ph type="title"/>
          </p:nvPr>
        </p:nvSpPr>
        <p:spPr>
          <a:xfrm>
            <a:off x="838200" y="1"/>
            <a:ext cx="10515600" cy="737118"/>
          </a:xfrm>
        </p:spPr>
        <p:txBody>
          <a:bodyPr>
            <a:normAutofit/>
          </a:bodyPr>
          <a:lstStyle/>
          <a:p>
            <a:pPr algn="ctr"/>
            <a:r>
              <a:rPr lang="en-US" sz="3600" b="1" dirty="0">
                <a:solidFill>
                  <a:srgbClr val="C00000"/>
                </a:solidFill>
                <a:latin typeface="Garamond" panose="02020404030301010803" pitchFamily="18" charset="0"/>
              </a:rPr>
              <a:t>Let’s Look At The Golden Spike Application Form.</a:t>
            </a:r>
          </a:p>
        </p:txBody>
      </p:sp>
      <p:pic>
        <p:nvPicPr>
          <p:cNvPr id="6" name="Picture 5">
            <a:extLst>
              <a:ext uri="{FF2B5EF4-FFF2-40B4-BE49-F238E27FC236}">
                <a16:creationId xmlns:a16="http://schemas.microsoft.com/office/drawing/2014/main" id="{B41D9018-6C88-43D7-AD86-A67B3EE389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3590" y="601451"/>
            <a:ext cx="9064819" cy="6119052"/>
          </a:xfrm>
          <a:prstGeom prst="rect">
            <a:avLst/>
          </a:prstGeom>
        </p:spPr>
      </p:pic>
    </p:spTree>
    <p:extLst>
      <p:ext uri="{BB962C8B-B14F-4D97-AF65-F5344CB8AC3E}">
        <p14:creationId xmlns:p14="http://schemas.microsoft.com/office/powerpoint/2010/main" val="24888133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BBF7AB-45F5-4B0D-A054-2A120440D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4905" y="608276"/>
            <a:ext cx="9131553" cy="6327812"/>
          </a:xfrm>
          <a:prstGeom prst="rect">
            <a:avLst/>
          </a:prstGeom>
        </p:spPr>
      </p:pic>
    </p:spTree>
    <p:extLst>
      <p:ext uri="{BB962C8B-B14F-4D97-AF65-F5344CB8AC3E}">
        <p14:creationId xmlns:p14="http://schemas.microsoft.com/office/powerpoint/2010/main" val="42229818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351FB-89FF-4689-A7E1-0059E7D7AA2D}"/>
              </a:ext>
            </a:extLst>
          </p:cNvPr>
          <p:cNvSpPr>
            <a:spLocks noGrp="1"/>
          </p:cNvSpPr>
          <p:nvPr>
            <p:ph type="title"/>
          </p:nvPr>
        </p:nvSpPr>
        <p:spPr/>
        <p:txBody>
          <a:bodyPr>
            <a:normAutofit/>
          </a:bodyPr>
          <a:lstStyle/>
          <a:p>
            <a:r>
              <a:rPr lang="en-US" b="1" dirty="0">
                <a:solidFill>
                  <a:srgbClr val="C00000"/>
                </a:solidFill>
                <a:latin typeface="Garamond" panose="02020404030301010803" pitchFamily="18" charset="0"/>
              </a:rPr>
              <a:t>I</a:t>
            </a:r>
            <a:r>
              <a:rPr lang="en-US" sz="3600" b="1" dirty="0">
                <a:solidFill>
                  <a:srgbClr val="C00000"/>
                </a:solidFill>
                <a:latin typeface="Garamond" panose="02020404030301010803" pitchFamily="18" charset="0"/>
              </a:rPr>
              <a:t>n practice…</a:t>
            </a:r>
          </a:p>
        </p:txBody>
      </p:sp>
      <p:sp>
        <p:nvSpPr>
          <p:cNvPr id="3" name="Content Placeholder 2">
            <a:extLst>
              <a:ext uri="{FF2B5EF4-FFF2-40B4-BE49-F238E27FC236}">
                <a16:creationId xmlns:a16="http://schemas.microsoft.com/office/drawing/2014/main" id="{306A57B2-88DF-4486-BD75-577444133E59}"/>
              </a:ext>
            </a:extLst>
          </p:cNvPr>
          <p:cNvSpPr>
            <a:spLocks noGrp="1"/>
          </p:cNvSpPr>
          <p:nvPr>
            <p:ph idx="1"/>
          </p:nvPr>
        </p:nvSpPr>
        <p:spPr>
          <a:xfrm>
            <a:off x="838200" y="1520890"/>
            <a:ext cx="10515600" cy="4656073"/>
          </a:xfrm>
        </p:spPr>
        <p:txBody>
          <a:bodyPr>
            <a:noAutofit/>
          </a:bodyPr>
          <a:lstStyle/>
          <a:p>
            <a:r>
              <a:rPr lang="en-US" sz="3200" b="1" dirty="0">
                <a:solidFill>
                  <a:srgbClr val="002060"/>
                </a:solidFill>
                <a:latin typeface="Garamond" panose="02020404030301010803" pitchFamily="18" charset="0"/>
              </a:rPr>
              <a:t>Visit the location (either in person or via Zoom) and have the modeler show you the Rolling Stock, 8 sq. ft. of scenery, structures, trackwork and electrical requirements.</a:t>
            </a:r>
          </a:p>
          <a:p>
            <a:r>
              <a:rPr lang="en-US" sz="3200" b="1" dirty="0">
                <a:solidFill>
                  <a:srgbClr val="002060"/>
                </a:solidFill>
                <a:latin typeface="Garamond" panose="02020404030301010803" pitchFamily="18" charset="0"/>
              </a:rPr>
              <a:t>Have the modeler explain how he/she ‘upgraded’ the Rolling Stock or Structures.</a:t>
            </a:r>
          </a:p>
          <a:p>
            <a:r>
              <a:rPr lang="en-US" sz="3200" b="1" dirty="0">
                <a:solidFill>
                  <a:srgbClr val="002060"/>
                </a:solidFill>
                <a:latin typeface="Garamond" panose="02020404030301010803" pitchFamily="18" charset="0"/>
              </a:rPr>
              <a:t>Prove that running two trains is possible.</a:t>
            </a:r>
          </a:p>
          <a:p>
            <a:r>
              <a:rPr lang="en-US" sz="3200" b="1" dirty="0">
                <a:solidFill>
                  <a:srgbClr val="002060"/>
                </a:solidFill>
                <a:latin typeface="Garamond" panose="02020404030301010803" pitchFamily="18" charset="0"/>
              </a:rPr>
              <a:t>Show the electrical components in action.</a:t>
            </a:r>
          </a:p>
          <a:p>
            <a:r>
              <a:rPr lang="en-US" sz="3200" b="1" dirty="0">
                <a:solidFill>
                  <a:srgbClr val="002060"/>
                </a:solidFill>
                <a:latin typeface="Garamond" panose="02020404030301010803" pitchFamily="18" charset="0"/>
              </a:rPr>
              <a:t>Fill out and sign the form.</a:t>
            </a:r>
          </a:p>
          <a:p>
            <a:r>
              <a:rPr lang="en-US" sz="3200" b="1" dirty="0">
                <a:solidFill>
                  <a:srgbClr val="002060"/>
                </a:solidFill>
                <a:latin typeface="Garamond" panose="02020404030301010803" pitchFamily="18" charset="0"/>
              </a:rPr>
              <a:t>Send the form to your Division AP Chair.</a:t>
            </a:r>
          </a:p>
        </p:txBody>
      </p:sp>
    </p:spTree>
    <p:extLst>
      <p:ext uri="{BB962C8B-B14F-4D97-AF65-F5344CB8AC3E}">
        <p14:creationId xmlns:p14="http://schemas.microsoft.com/office/powerpoint/2010/main" val="39431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882A2-0408-42BD-AF5B-5DBE0EE1FFA5}"/>
              </a:ext>
            </a:extLst>
          </p:cNvPr>
          <p:cNvSpPr>
            <a:spLocks noGrp="1"/>
          </p:cNvSpPr>
          <p:nvPr>
            <p:ph type="title"/>
          </p:nvPr>
        </p:nvSpPr>
        <p:spPr>
          <a:xfrm>
            <a:off x="419100" y="169182"/>
            <a:ext cx="11353800" cy="633251"/>
          </a:xfrm>
        </p:spPr>
        <p:txBody>
          <a:bodyPr>
            <a:normAutofit/>
          </a:bodyPr>
          <a:lstStyle/>
          <a:p>
            <a:pPr algn="ctr"/>
            <a:r>
              <a:rPr lang="en-US" sz="3600" b="1" dirty="0">
                <a:solidFill>
                  <a:srgbClr val="C00000"/>
                </a:solidFill>
                <a:latin typeface="Garamond" panose="02020404030301010803" pitchFamily="18" charset="0"/>
              </a:rPr>
              <a:t>Before You Know It, You Can Earn The Golden Spike!</a:t>
            </a:r>
          </a:p>
        </p:txBody>
      </p:sp>
      <p:pic>
        <p:nvPicPr>
          <p:cNvPr id="5" name="Picture 4">
            <a:extLst>
              <a:ext uri="{FF2B5EF4-FFF2-40B4-BE49-F238E27FC236}">
                <a16:creationId xmlns:a16="http://schemas.microsoft.com/office/drawing/2014/main" id="{2392AC06-0987-4B50-8F79-5C48CB5E81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4524" y="802433"/>
            <a:ext cx="8062952" cy="5789563"/>
          </a:xfrm>
          <a:prstGeom prst="rect">
            <a:avLst/>
          </a:prstGeom>
        </p:spPr>
      </p:pic>
    </p:spTree>
    <p:extLst>
      <p:ext uri="{BB962C8B-B14F-4D97-AF65-F5344CB8AC3E}">
        <p14:creationId xmlns:p14="http://schemas.microsoft.com/office/powerpoint/2010/main" val="1750309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52771-8DC7-4F01-9ACD-4E35B9E778E9}"/>
              </a:ext>
            </a:extLst>
          </p:cNvPr>
          <p:cNvSpPr>
            <a:spLocks noGrp="1"/>
          </p:cNvSpPr>
          <p:nvPr>
            <p:ph type="title"/>
          </p:nvPr>
        </p:nvSpPr>
        <p:spPr/>
        <p:txBody>
          <a:bodyPr>
            <a:normAutofit/>
          </a:bodyPr>
          <a:lstStyle/>
          <a:p>
            <a:r>
              <a:rPr lang="en-US" sz="2800" dirty="0">
                <a:solidFill>
                  <a:srgbClr val="C00000"/>
                </a:solidFill>
                <a:latin typeface="Garamond" panose="02020404030301010803" pitchFamily="18" charset="0"/>
              </a:rPr>
              <a:t>This Bowser model is certainly a “Shake the box kit”.  However, make a coal load of ‘blue coal’ and weather the car, and you have one of your six pieces of rolling stock done.</a:t>
            </a:r>
          </a:p>
        </p:txBody>
      </p:sp>
      <p:pic>
        <p:nvPicPr>
          <p:cNvPr id="4" name="Picture 3">
            <a:extLst>
              <a:ext uri="{FF2B5EF4-FFF2-40B4-BE49-F238E27FC236}">
                <a16:creationId xmlns:a16="http://schemas.microsoft.com/office/drawing/2014/main" id="{C73B88B8-49DC-430A-B470-414EA927E2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247" y="1819817"/>
            <a:ext cx="8304308" cy="4913896"/>
          </a:xfrm>
          <a:prstGeom prst="rect">
            <a:avLst/>
          </a:prstGeom>
        </p:spPr>
      </p:pic>
    </p:spTree>
    <p:extLst>
      <p:ext uri="{BB962C8B-B14F-4D97-AF65-F5344CB8AC3E}">
        <p14:creationId xmlns:p14="http://schemas.microsoft.com/office/powerpoint/2010/main" val="3302511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87B09-F7E0-4059-A845-A92B3C3394BB}"/>
              </a:ext>
            </a:extLst>
          </p:cNvPr>
          <p:cNvSpPr>
            <a:spLocks noGrp="1"/>
          </p:cNvSpPr>
          <p:nvPr>
            <p:ph type="title"/>
          </p:nvPr>
        </p:nvSpPr>
        <p:spPr/>
        <p:txBody>
          <a:bodyPr>
            <a:normAutofit fontScale="90000"/>
          </a:bodyPr>
          <a:lstStyle/>
          <a:p>
            <a:r>
              <a:rPr lang="en-US" sz="2400" dirty="0">
                <a:solidFill>
                  <a:srgbClr val="C00000"/>
                </a:solidFill>
                <a:latin typeface="Garamond" panose="02020404030301010803" pitchFamily="18" charset="0"/>
              </a:rPr>
              <a:t>This is an </a:t>
            </a:r>
            <a:r>
              <a:rPr lang="en-US" sz="2400" dirty="0" err="1">
                <a:solidFill>
                  <a:srgbClr val="C00000"/>
                </a:solidFill>
                <a:latin typeface="Garamond" panose="02020404030301010803" pitchFamily="18" charset="0"/>
              </a:rPr>
              <a:t>Athearn</a:t>
            </a:r>
            <a:r>
              <a:rPr lang="en-US" sz="2400" dirty="0">
                <a:solidFill>
                  <a:srgbClr val="C00000"/>
                </a:solidFill>
                <a:latin typeface="Garamond" panose="02020404030301010803" pitchFamily="18" charset="0"/>
              </a:rPr>
              <a:t> blue box kit.  Weather it and add a load and you are good to go.  The crates are commercial laser cut items.  They come flat and you have to assemble them.  The pipes are coffee stirrers. The bracing on the crates and the chains on the pipe load were made by the modeler</a:t>
            </a:r>
            <a:r>
              <a:rPr lang="en-US" sz="2400" dirty="0">
                <a:latin typeface="Garamond" panose="02020404030301010803" pitchFamily="18" charset="0"/>
              </a:rPr>
              <a:t>.</a:t>
            </a:r>
          </a:p>
        </p:txBody>
      </p:sp>
      <p:pic>
        <p:nvPicPr>
          <p:cNvPr id="4" name="Picture 3">
            <a:extLst>
              <a:ext uri="{FF2B5EF4-FFF2-40B4-BE49-F238E27FC236}">
                <a16:creationId xmlns:a16="http://schemas.microsoft.com/office/drawing/2014/main" id="{2E9AACFE-DB78-4EEC-934E-72257A2E8D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7587" y="1995646"/>
            <a:ext cx="6844684" cy="4497229"/>
          </a:xfrm>
          <a:prstGeom prst="rect">
            <a:avLst/>
          </a:prstGeom>
        </p:spPr>
      </p:pic>
    </p:spTree>
    <p:extLst>
      <p:ext uri="{BB962C8B-B14F-4D97-AF65-F5344CB8AC3E}">
        <p14:creationId xmlns:p14="http://schemas.microsoft.com/office/powerpoint/2010/main" val="6943244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24834</TotalTime>
  <Words>3280</Words>
  <Application>Microsoft Office PowerPoint</Application>
  <PresentationFormat>Widescreen</PresentationFormat>
  <Paragraphs>187</Paragraphs>
  <Slides>76</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76</vt:i4>
      </vt:variant>
    </vt:vector>
  </HeadingPairs>
  <TitlesOfParts>
    <vt:vector size="82" baseType="lpstr">
      <vt:lpstr>Arial</vt:lpstr>
      <vt:lpstr>Calibri</vt:lpstr>
      <vt:lpstr>Calibri Light</vt:lpstr>
      <vt:lpstr>Courier New</vt:lpstr>
      <vt:lpstr>Garamond</vt:lpstr>
      <vt:lpstr>Office Theme</vt:lpstr>
      <vt:lpstr> Earning The Golden Spike </vt:lpstr>
      <vt:lpstr>By The End Of This Clinic You Will Be Able To:</vt:lpstr>
      <vt:lpstr>The Golden Spike Award is considered as a first step in the NMRA’s Achievement Program.</vt:lpstr>
      <vt:lpstr>Hey, that is a lot of small print.  We better break that down into bite sized bits.  These are the three broad categories.  We will look at each in turn.</vt:lpstr>
      <vt:lpstr>Rolling Stock (Motive Power &amp; Cars)</vt:lpstr>
      <vt:lpstr>“Shake the Box*" Kit</vt:lpstr>
      <vt:lpstr>… detailed commercial kits</vt:lpstr>
      <vt:lpstr>This Bowser model is certainly a “Shake the box kit”.  However, make a coal load of ‘blue coal’ and weather the car, and you have one of your six pieces of rolling stock done.</vt:lpstr>
      <vt:lpstr>This is an Athearn blue box kit.  Weather it and add a load and you are good to go.  The crates are commercial laser cut items.  They come flat and you have to assemble them.  The pipes are coffee stirrers. The bracing on the crates and the chains on the pipe load were made by the modeler.</vt:lpstr>
      <vt:lpstr>This work caboose from Athearn was an ‘undecorated’ model.  It was repainted, Susquehanna decals were added, a wood deck and wood side walls were added.  The roof walk is also a replacement.  Another example of a “detailed commercial model”.  The flat car behind the Susquehanna boxcar is another example.  It was weathered and a homemade lumber load was added.</vt:lpstr>
      <vt:lpstr>By now you know that open cars (flatcars, gondolas, hoppers) are your Golden Spike Friends.  This is an Ulrich Model.  Lettering this time was with dry transfer letters.  It is a Maintenance of Way car with assorted masonry materials (sand, cinder blocks, shovel, cement bags, etc.) inside.  Weathered, of course. </vt:lpstr>
      <vt:lpstr>All the rolling stock could be cars, but look at some motive power, too.  First up is this undecorated Bachman GE 70 Ton diesel.</vt:lpstr>
      <vt:lpstr>Same diesel after decals, weathering and crew were added.  Ready for the Golden Spike!</vt:lpstr>
      <vt:lpstr>Here’s another shot of that diesel with a hopper that would also qualify.</vt:lpstr>
      <vt:lpstr>Model steam? This IHC Loco got a front coupler, a crew, weathering (including some Neolube on the drive rods.)  Oh, and some ‘real’ coal in the tender.</vt:lpstr>
      <vt:lpstr>Can we please see some closeups?  Sure.  All shiny and new.</vt:lpstr>
      <vt:lpstr>Ah, that is better.  Wait a minute, is that ‘real’ coal in that tender?</vt:lpstr>
      <vt:lpstr>Yes, and here is a better look.  None of this is difficult, folks.</vt:lpstr>
      <vt:lpstr>Now that we have looked at detailing “commercial kits”, there was some mention of “Craftsman Kits”.  What are those?</vt:lpstr>
      <vt:lpstr>This Borden ‘Butterdish’ milk car is a resin kit from Funaro &amp; Camerlengo.  You have to paint, letter and add the details.</vt:lpstr>
      <vt:lpstr>Before leaving the topic of Rolling Stock, what is this ‘scratch built’ option?</vt:lpstr>
      <vt:lpstr>It all starts with a sketch or two.  Drawing it to scale is a great idea.  (This example of an HOn3 logging caboose was built by Bruce DeYoung, MMR.  You can build right on top of your drawing.  Here is the underframe.</vt:lpstr>
      <vt:lpstr>Now add the bolsters, end frame details and some basic brake rigging.</vt:lpstr>
      <vt:lpstr>After adding the trucks and couplers, test for proper coupler height.  Now time to glue on the deck boards.</vt:lpstr>
      <vt:lpstr>Now sketch the walls and start the framing.</vt:lpstr>
      <vt:lpstr>More framing.  </vt:lpstr>
      <vt:lpstr>And add the wall planks.  Just like building a little building.</vt:lpstr>
      <vt:lpstr>Glue the wall of the cabin together, paint and letter.  The lettering here is done with dry transfer lettering.</vt:lpstr>
      <vt:lpstr>Add the roof, cupola, grab irons, steps, etc. and voila! </vt:lpstr>
      <vt:lpstr>You’ve now got the information you need to get your rolling stock ready for the Golden Spike, so it is time to move on to…</vt:lpstr>
      <vt:lpstr>So, what do you have to do?  To start, you have to construct a minimum of eight (8) square feet of layout.   </vt:lpstr>
      <vt:lpstr>Scenery:  In your 8 square feet, we don’t want  to see what is shown in the photo below.  We  do want:</vt:lpstr>
      <vt:lpstr>You do not need to model a mountain scene with terrific plaster rock work – but you could.</vt:lpstr>
      <vt:lpstr>You don’t need to make your own trees or model some water – but you could.</vt:lpstr>
      <vt:lpstr>In fact, this yard area earned both the Golden Spike and the AP Scenery Certificates.  Notice any trees or water?</vt:lpstr>
      <vt:lpstr>Let’s take a closer look.  Cinder ballast, some ‘burnt’ grass, weeds, detail items found in yards, etc.</vt:lpstr>
      <vt:lpstr>Here is another scene from the yard.</vt:lpstr>
      <vt:lpstr>Plywood base painted an earth color.  A thin layer of diluted white glue with either dirt or Woodland Scenics Burnt Grass sifted in.  Ballast last.</vt:lpstr>
      <vt:lpstr>Here is a scene away from the yard.  Contoured roadbed, more greenery.</vt:lpstr>
      <vt:lpstr>Structures</vt:lpstr>
      <vt:lpstr>Question:  There are some beautiful Pre-Built and nicely details Structures.  Could one of those be used as one of the 5 Structures?</vt:lpstr>
      <vt:lpstr>I built a nice plastic kit.  Looks good.  Does it count?</vt:lpstr>
      <vt:lpstr>You know the answer unless…</vt:lpstr>
      <vt:lpstr>Or, you could just scratch build that pickle factory out of wood. </vt:lpstr>
      <vt:lpstr>Here is a Walthers styrene kit.  The walls have been given a wash to add mortar to the bricks, a name has been added using dry transfers, some details have been added to the loading docks, a boiler house and smoke stack has been added to the structure.  It would count.</vt:lpstr>
      <vt:lpstr>This styrene model is found on many layouts. Let’s see what some modelers have done with it.</vt:lpstr>
      <vt:lpstr>As built, right out of the box.  (Would not qualify for the Golden Spike.)</vt:lpstr>
      <vt:lpstr>This is an O-Scale version of the building.  It has been painted and a foundation has been added underneath.  This would qualify for the Golden Spike.</vt:lpstr>
      <vt:lpstr>You can see that the walls have been re-painted (except for the dog house), a new loading dock has been built, weathering has been added.  Good for Golden Spike.</vt:lpstr>
      <vt:lpstr>Painted, weathered, new sign.  Sad that the loading dock is empty and there is no glazing in the window.  Borderline okay.</vt:lpstr>
      <vt:lpstr>Almost hard to recognize it as the same structure.  Definitely good for Golden Spike!  New roof on tall part, cut back the overhang on lower roof, boiler house addition, foundation, wood loading docks, etc.</vt:lpstr>
      <vt:lpstr>This Styrene Coal Tower Is Painted, Weathered, and Coal Has Been Added To The Chute.  It Qualifies.</vt:lpstr>
      <vt:lpstr>Summary ideas for “upgrading” styrene kits</vt:lpstr>
      <vt:lpstr>Almost any wood structure kit will count because you have to paint the walls, add you own roof shingles, and other details.  Add a sign and a little weathering and you are good.</vt:lpstr>
      <vt:lpstr>Another home made sign.</vt:lpstr>
      <vt:lpstr>PowerPoint Presentation</vt:lpstr>
      <vt:lpstr>Although not necessary, a simple interior has been added (only seen thru the windows).</vt:lpstr>
      <vt:lpstr>Want something even simpler?</vt:lpstr>
      <vt:lpstr>Nice Church.  What Do You Think?</vt:lpstr>
      <vt:lpstr>Engineering (Civil &amp; Electrical)  </vt:lpstr>
      <vt:lpstr>Let’s Look At Some Pictures This incline up to a coal dump satisfies “a change in elevation”</vt:lpstr>
      <vt:lpstr>There are enough turnouts in this yard to satisfy the requirement.  All ballasted.  Track in the foreground is on ‘contoured roadbed’.</vt:lpstr>
      <vt:lpstr>All must be properly ballasted and installed on proper roadbed.  Proper roadbed is dependent on use/location.  Yard trackage is not normally on ‘contoured roadbed’. </vt:lpstr>
      <vt:lpstr>Mainline ballast and contoured roadbed in front, cinder ballast and less contoured on the slate pit siding in rear.</vt:lpstr>
      <vt:lpstr>Most logging railroad trackage was right on the ground and ballasted with dirt and debris.</vt:lpstr>
      <vt:lpstr>The ‘take away’ is ballasting is required, and… It should be appropriate to the setting.</vt:lpstr>
      <vt:lpstr>Electrical</vt:lpstr>
      <vt:lpstr>Electrical, Continued </vt:lpstr>
      <vt:lpstr>Either The Caboose Marker Lights Or The Low Signal Box In This Yard Would Qualify.</vt:lpstr>
      <vt:lpstr>Any Structure With Interior And/Or Exterior Lighting Will Qualify.</vt:lpstr>
      <vt:lpstr>Turnout Machines Will Qualify</vt:lpstr>
      <vt:lpstr>Some Final Words From the NMRA Website</vt:lpstr>
      <vt:lpstr>Let’s Look At The Golden Spike Application Form.</vt:lpstr>
      <vt:lpstr>PowerPoint Presentation</vt:lpstr>
      <vt:lpstr>In practice…</vt:lpstr>
      <vt:lpstr>Before You Know It, You Can Earn The Golden Spike!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Earning The Golden Spike</dc:title>
  <dc:creator>Bonnie De Young</dc:creator>
  <cp:lastModifiedBy>Speed</cp:lastModifiedBy>
  <cp:revision>71</cp:revision>
  <dcterms:created xsi:type="dcterms:W3CDTF">2021-02-10T18:04:09Z</dcterms:created>
  <dcterms:modified xsi:type="dcterms:W3CDTF">2022-07-13T04:09:22Z</dcterms:modified>
</cp:coreProperties>
</file>