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70" r:id="rId7"/>
    <p:sldId id="267" r:id="rId8"/>
    <p:sldId id="269" r:id="rId9"/>
    <p:sldId id="268" r:id="rId10"/>
    <p:sldId id="27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A4D8A-BE4D-4E20-8AF3-77AA48744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7AE48-FF17-4D94-BA5C-91117F8F9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3F0D2-6677-475D-A237-80D8F9E70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15AD-67D2-49EC-8F42-B44D21A8644D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946DF-EA0F-4744-AE47-3B972EF6C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5178B-BB51-4F05-AD1A-F7BBAB790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F173-516A-428C-8067-56CC269F2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59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335BB-C90A-493F-8779-5F0B5CEF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A1B4F8-B685-4F58-A2E6-742C3824A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5534D-1FAD-4210-85B1-E00112B9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15AD-67D2-49EC-8F42-B44D21A8644D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9A35D-2E61-4CE8-BE1B-D661F148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320CF-26C8-470C-B464-B051AFFF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F173-516A-428C-8067-56CC269F2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266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7E7722-7318-4FD9-8FF3-ED9080A0A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E3C619-3662-4183-B3EA-DB9165BE43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2B615-1721-4885-BC11-70E8A22E3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15AD-67D2-49EC-8F42-B44D21A8644D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DDDD7-9749-4DF4-91FF-8B4CF57D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02BED-34B9-4C2E-B9DB-FE638EAF5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F173-516A-428C-8067-56CC269F2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36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01FEE-0F36-443B-8FDF-9D219F35B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22CC8-9B7D-4E75-BAFF-09664FB27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DD487-EDCC-459E-96EC-BAEB2E29D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15AD-67D2-49EC-8F42-B44D21A8644D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51290-7E6F-4305-914F-4865833D2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950B-F53B-49DD-95A7-75025BA0F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F173-516A-428C-8067-56CC269F2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101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C1837-B513-4A31-ACCD-475DFDD47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6779-34FA-48B2-9C25-80A81902A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7E062-2CDE-4B5D-BB0D-B262443FD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15AD-67D2-49EC-8F42-B44D21A8644D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5CC96-B709-4243-9996-B259173F1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284CE-95AA-4C98-A95A-5F60BA49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F173-516A-428C-8067-56CC269F2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186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62E96-E3F1-4EB7-B5A9-3460405A2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B1292-6FAA-4A02-96BA-E26D147DB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48AC4-70BF-40AE-9658-632BEDAB3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5454C-F221-4FF8-8BAD-C70AB2445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15AD-67D2-49EC-8F42-B44D21A8644D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E006B-DB0E-4886-B5D7-02E8C55B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BA93CE-FBFE-4D89-B4AD-E6FAE4A4B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F173-516A-428C-8067-56CC269F2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41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12F7F-2150-4081-9371-36D243593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C5AF55-C9BF-4605-94F3-E6F975F71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DB9416-B37B-4419-8519-C4BA9D0DB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B98D4E-A608-4B2D-AEC1-5B1160F97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9A0788-0363-4A00-A9C7-390A4BB37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54EC6-3CE5-42F8-BA62-AAFDD9A63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15AD-67D2-49EC-8F42-B44D21A8644D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1A5EC0-3FC0-4350-818F-87B98FC47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1E8889-1465-44ED-9445-6A02640EA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F173-516A-428C-8067-56CC269F2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957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4F3BC-8909-4911-A123-8A7601A4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F4B2FA-3FCD-41E2-A695-698FA50D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15AD-67D2-49EC-8F42-B44D21A8644D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2995B6-3BAA-47CC-8E6E-465BD50FC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E71CC-5C5C-4C4B-9A08-A3B4386DF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F173-516A-428C-8067-56CC269F2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893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11E81D-3C98-484E-AF8E-8D273A0D2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15AD-67D2-49EC-8F42-B44D21A8644D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E6FDF9-3434-4640-8C0A-9C856BFD1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EDF9C-D61A-4CFA-8913-A961D3A3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F173-516A-428C-8067-56CC269F2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099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ACF8C-9FF1-415B-AF6F-9D97E9CD4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65A4A-958F-4390-964D-424A65BF1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A344D9-92F4-49D7-AB6C-1D497D627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FB319-9A97-4105-B594-6C9D29A02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15AD-67D2-49EC-8F42-B44D21A8644D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F4AA2C-F82E-405E-9F02-C8B3B93C6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7DF2A-A954-45E2-86CD-C68409F1C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F173-516A-428C-8067-56CC269F2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189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0F5B-B36B-4771-BF45-CBB0C58E4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32E14-B401-4F99-B44C-54660C2A75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1B3BE2-CA47-4AFE-BD0F-CF250E30E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8D7622-1D4F-4B9D-8F86-23FB93A84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15AD-67D2-49EC-8F42-B44D21A8644D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6E762-0FF4-4DB1-BF9F-8B0224503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D6120C-9586-4A4F-B62F-AE3575D21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CF173-516A-428C-8067-56CC269F2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55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14525-5D8B-41B1-B3E2-04FAF7F3D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48F91-78CF-45D4-8F5A-326540E9C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53D1A-E789-4374-909E-FBB76A608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115AD-67D2-49EC-8F42-B44D21A8644D}" type="datetimeFigureOut">
              <a:rPr lang="en-GB" smtClean="0"/>
              <a:t>18/08/2020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C560B-99EE-418A-A725-BB6F6AF2D8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F407A-AFB7-4530-9838-E5956A581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CF173-516A-428C-8067-56CC269F29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05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jp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BD2419-771B-4A2A-A3C6-F6FBB28A851D}"/>
              </a:ext>
            </a:extLst>
          </p:cNvPr>
          <p:cNvGrpSpPr/>
          <p:nvPr/>
        </p:nvGrpSpPr>
        <p:grpSpPr>
          <a:xfrm>
            <a:off x="8347822" y="5580741"/>
            <a:ext cx="4972050" cy="1210519"/>
            <a:chOff x="7875567" y="5555210"/>
            <a:chExt cx="4972050" cy="12105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C1DC94-E896-4F07-858B-AACC536D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1767" y="5555210"/>
              <a:ext cx="3163908" cy="74885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EEBAEB5-C8D1-4411-8D89-07BBE889B0C3}"/>
                </a:ext>
              </a:extLst>
            </p:cNvPr>
            <p:cNvSpPr txBox="1"/>
            <p:nvPr/>
          </p:nvSpPr>
          <p:spPr>
            <a:xfrm>
              <a:off x="7875567" y="6304064"/>
              <a:ext cx="4972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err="1">
                  <a:latin typeface="Howard-Thin" pitchFamily="2" charset="0"/>
                </a:rPr>
                <a:t>GatewayX</a:t>
              </a:r>
              <a:r>
                <a:rPr lang="en-GB" sz="2400" dirty="0">
                  <a:latin typeface="Howard-Thin" pitchFamily="2" charset="0"/>
                </a:rPr>
                <a:t> Virtual Convention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84847AD-66A6-4C2A-A54A-A33BAAA21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272" y="28780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Why Join the NMRA? Why Renew?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09AF5F-5E7B-41CB-8BF0-8786B802F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272" y="1468893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NMRAx</a:t>
            </a:r>
            <a:r>
              <a:rPr lang="en-US" dirty="0"/>
              <a:t> - It won’t always be open to the public!</a:t>
            </a:r>
          </a:p>
          <a:p>
            <a:r>
              <a:rPr lang="en-US" dirty="0"/>
              <a:t>Partnership Program</a:t>
            </a:r>
          </a:p>
          <a:p>
            <a:r>
              <a:rPr lang="en-US" dirty="0"/>
              <a:t>Achievement Program</a:t>
            </a:r>
          </a:p>
          <a:p>
            <a:r>
              <a:rPr lang="en-US" dirty="0"/>
              <a:t>Model Railroad Layout Directory</a:t>
            </a:r>
          </a:p>
          <a:p>
            <a:r>
              <a:rPr lang="en-US" dirty="0"/>
              <a:t>Conventions</a:t>
            </a:r>
          </a:p>
          <a:p>
            <a:r>
              <a:rPr lang="en-US" dirty="0"/>
              <a:t>Standards</a:t>
            </a:r>
          </a:p>
          <a:p>
            <a:r>
              <a:rPr lang="en-US" dirty="0"/>
              <a:t>Education</a:t>
            </a:r>
          </a:p>
          <a:p>
            <a:r>
              <a:rPr lang="en-US" dirty="0"/>
              <a:t>Publications</a:t>
            </a:r>
          </a:p>
          <a:p>
            <a:r>
              <a:rPr lang="en-US" dirty="0"/>
              <a:t>Insurance</a:t>
            </a:r>
          </a:p>
          <a:p>
            <a:r>
              <a:rPr lang="en-US" dirty="0"/>
              <a:t>OUR MEMBERS!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7BA4A-8EF5-4601-BB56-E77A3EEDB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730" y="308198"/>
            <a:ext cx="1092200" cy="1143000"/>
          </a:xfrm>
          <a:prstGeom prst="rect">
            <a:avLst/>
          </a:prstGeom>
        </p:spPr>
      </p:pic>
      <p:pic>
        <p:nvPicPr>
          <p:cNvPr id="8" name="Picture 7" descr="A screenshot of text&#10;&#10;Description automatically generated">
            <a:extLst>
              <a:ext uri="{FF2B5EF4-FFF2-40B4-BE49-F238E27FC236}">
                <a16:creationId xmlns:a16="http://schemas.microsoft.com/office/drawing/2014/main" id="{20A5C36D-1F22-4CED-806B-F5A37FB14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09" y="1868048"/>
            <a:ext cx="4878827" cy="371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01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BD2419-771B-4A2A-A3C6-F6FBB28A851D}"/>
              </a:ext>
            </a:extLst>
          </p:cNvPr>
          <p:cNvGrpSpPr/>
          <p:nvPr/>
        </p:nvGrpSpPr>
        <p:grpSpPr>
          <a:xfrm>
            <a:off x="8347822" y="5580741"/>
            <a:ext cx="4972050" cy="1210519"/>
            <a:chOff x="7875567" y="5555210"/>
            <a:chExt cx="4972050" cy="12105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C1DC94-E896-4F07-858B-AACC536D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1767" y="5555210"/>
              <a:ext cx="3163908" cy="74885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EEBAEB5-C8D1-4411-8D89-07BBE889B0C3}"/>
                </a:ext>
              </a:extLst>
            </p:cNvPr>
            <p:cNvSpPr txBox="1"/>
            <p:nvPr/>
          </p:nvSpPr>
          <p:spPr>
            <a:xfrm>
              <a:off x="7875567" y="6304064"/>
              <a:ext cx="4972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err="1">
                  <a:latin typeface="Howard-Thin" pitchFamily="2" charset="0"/>
                </a:rPr>
                <a:t>GatewayX</a:t>
              </a:r>
              <a:r>
                <a:rPr lang="en-GB" sz="2400" dirty="0">
                  <a:latin typeface="Howard-Thin" pitchFamily="2" charset="0"/>
                </a:rPr>
                <a:t> Virtual Convention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84847AD-66A6-4C2A-A54A-A33BAAA21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30" y="-17167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Our Members!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7BA4A-8EF5-4601-BB56-E77A3EEDB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488" y="87991"/>
            <a:ext cx="1092200" cy="1143000"/>
          </a:xfrm>
          <a:prstGeom prst="rect">
            <a:avLst/>
          </a:prstGeom>
        </p:spPr>
      </p:pic>
      <p:pic>
        <p:nvPicPr>
          <p:cNvPr id="9" name="Picture 8" descr="A person sitting at a table&#10;&#10;Description automatically generated">
            <a:extLst>
              <a:ext uri="{FF2B5EF4-FFF2-40B4-BE49-F238E27FC236}">
                <a16:creationId xmlns:a16="http://schemas.microsoft.com/office/drawing/2014/main" id="{E95B6C99-6CC2-45FE-91A7-D95D6F0B1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2" y="5004933"/>
            <a:ext cx="2355273" cy="1766098"/>
          </a:xfrm>
          <a:prstGeom prst="rect">
            <a:avLst/>
          </a:prstGeom>
        </p:spPr>
      </p:pic>
      <p:pic>
        <p:nvPicPr>
          <p:cNvPr id="14" name="Picture 13" descr="A smiling person and person posing for the camera&#10;&#10;Description automatically generated">
            <a:extLst>
              <a:ext uri="{FF2B5EF4-FFF2-40B4-BE49-F238E27FC236}">
                <a16:creationId xmlns:a16="http://schemas.microsoft.com/office/drawing/2014/main" id="{D42F996D-8A48-4200-BFB5-76568D689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38" y="4384155"/>
            <a:ext cx="2901696" cy="2176272"/>
          </a:xfrm>
          <a:prstGeom prst="rect">
            <a:avLst/>
          </a:prstGeom>
        </p:spPr>
      </p:pic>
      <p:pic>
        <p:nvPicPr>
          <p:cNvPr id="16" name="Picture 1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9F3EE0BF-D677-4343-AD1A-EB967EF8E4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078"/>
            <a:ext cx="5398230" cy="4047855"/>
          </a:xfrm>
          <a:prstGeom prst="rect">
            <a:avLst/>
          </a:prstGeom>
        </p:spPr>
      </p:pic>
      <p:pic>
        <p:nvPicPr>
          <p:cNvPr id="18" name="Picture 17" descr="A person standing in front of a fence&#10;&#10;Description automatically generated">
            <a:extLst>
              <a:ext uri="{FF2B5EF4-FFF2-40B4-BE49-F238E27FC236}">
                <a16:creationId xmlns:a16="http://schemas.microsoft.com/office/drawing/2014/main" id="{DAAE16DF-EE55-4E9F-879C-6CAA9DC948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34" y="1252242"/>
            <a:ext cx="4300285" cy="3224562"/>
          </a:xfrm>
          <a:prstGeom prst="rect">
            <a:avLst/>
          </a:prstGeom>
        </p:spPr>
      </p:pic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059B5E8-A648-4CA3-A0EC-C61A3C346B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527" y="491109"/>
            <a:ext cx="3019349" cy="226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72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B3A726-2B88-44EB-85B2-C24B10E26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70" y="601915"/>
            <a:ext cx="7188327" cy="61893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EBD2419-771B-4A2A-A3C6-F6FBB28A851D}"/>
              </a:ext>
            </a:extLst>
          </p:cNvPr>
          <p:cNvGrpSpPr/>
          <p:nvPr/>
        </p:nvGrpSpPr>
        <p:grpSpPr>
          <a:xfrm>
            <a:off x="8347822" y="5580741"/>
            <a:ext cx="4972050" cy="1210519"/>
            <a:chOff x="7875567" y="5555210"/>
            <a:chExt cx="4972050" cy="12105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C1DC94-E896-4F07-858B-AACC536D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1767" y="5555210"/>
              <a:ext cx="3163908" cy="74885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EEBAEB5-C8D1-4411-8D89-07BBE889B0C3}"/>
                </a:ext>
              </a:extLst>
            </p:cNvPr>
            <p:cNvSpPr txBox="1"/>
            <p:nvPr/>
          </p:nvSpPr>
          <p:spPr>
            <a:xfrm>
              <a:off x="7875567" y="6304064"/>
              <a:ext cx="4972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err="1">
                  <a:latin typeface="Howard-Thin" pitchFamily="2" charset="0"/>
                </a:rPr>
                <a:t>GatewayX</a:t>
              </a:r>
              <a:r>
                <a:rPr lang="en-GB" sz="2400" dirty="0">
                  <a:latin typeface="Howard-Thin" pitchFamily="2" charset="0"/>
                </a:rPr>
                <a:t> Virtual Convention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84847AD-66A6-4C2A-A54A-A33BAAA21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55" y="-15543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Pay For Your Membership With Discounts!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7BA4A-8EF5-4601-BB56-E77A3EEDB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730" y="308198"/>
            <a:ext cx="1092200" cy="114300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35CD87BC-C984-4E95-95B3-C70AC60690A4}"/>
              </a:ext>
            </a:extLst>
          </p:cNvPr>
          <p:cNvSpPr/>
          <p:nvPr/>
        </p:nvSpPr>
        <p:spPr>
          <a:xfrm rot="8967405">
            <a:off x="7276051" y="565103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48B335-CF39-49CD-8459-626618207B10}"/>
              </a:ext>
            </a:extLst>
          </p:cNvPr>
          <p:cNvSpPr txBox="1"/>
          <p:nvPr/>
        </p:nvSpPr>
        <p:spPr>
          <a:xfrm>
            <a:off x="8146473" y="2756371"/>
            <a:ext cx="28078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Miniprints</a:t>
            </a:r>
            <a:r>
              <a:rPr lang="en-US" dirty="0"/>
              <a:t> produces craftsman-quality details 3D-printed for your model railroad layout.  NMRA members receive 10% off on regular priced items and free shipping on orders of $100 USD or more.   </a:t>
            </a:r>
            <a:r>
              <a:rPr lang="en-US" dirty="0" err="1"/>
              <a:t>Miniprints</a:t>
            </a:r>
            <a:r>
              <a:rPr lang="en-US" dirty="0"/>
              <a:t> are offered in HO, S, and O scales.</a:t>
            </a:r>
          </a:p>
        </p:txBody>
      </p:sp>
    </p:spTree>
    <p:extLst>
      <p:ext uri="{BB962C8B-B14F-4D97-AF65-F5344CB8AC3E}">
        <p14:creationId xmlns:p14="http://schemas.microsoft.com/office/powerpoint/2010/main" val="217654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BD2419-771B-4A2A-A3C6-F6FBB28A851D}"/>
              </a:ext>
            </a:extLst>
          </p:cNvPr>
          <p:cNvGrpSpPr/>
          <p:nvPr/>
        </p:nvGrpSpPr>
        <p:grpSpPr>
          <a:xfrm>
            <a:off x="8347822" y="5580741"/>
            <a:ext cx="4972050" cy="1210519"/>
            <a:chOff x="7875567" y="5555210"/>
            <a:chExt cx="4972050" cy="12105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C1DC94-E896-4F07-858B-AACC536D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1767" y="5555210"/>
              <a:ext cx="3163908" cy="74885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EEBAEB5-C8D1-4411-8D89-07BBE889B0C3}"/>
                </a:ext>
              </a:extLst>
            </p:cNvPr>
            <p:cNvSpPr txBox="1"/>
            <p:nvPr/>
          </p:nvSpPr>
          <p:spPr>
            <a:xfrm>
              <a:off x="7875567" y="6304064"/>
              <a:ext cx="4972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err="1">
                  <a:latin typeface="Howard-Thin" pitchFamily="2" charset="0"/>
                </a:rPr>
                <a:t>GatewayX</a:t>
              </a:r>
              <a:r>
                <a:rPr lang="en-GB" sz="2400" dirty="0">
                  <a:latin typeface="Howard-Thin" pitchFamily="2" charset="0"/>
                </a:rPr>
                <a:t> Virtual Convention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84847AD-66A6-4C2A-A54A-A33BAAA21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55" y="-15543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Achieve More!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7BA4A-8EF5-4601-BB56-E77A3EEDB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730" y="308198"/>
            <a:ext cx="1092200" cy="1143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DE6884-2352-4780-9D2F-AD1C73C68C0B}"/>
              </a:ext>
            </a:extLst>
          </p:cNvPr>
          <p:cNvSpPr txBox="1"/>
          <p:nvPr/>
        </p:nvSpPr>
        <p:spPr>
          <a:xfrm>
            <a:off x="7805071" y="2965030"/>
            <a:ext cx="42116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Achievement Program (AP)</a:t>
            </a:r>
          </a:p>
        </p:txBody>
      </p:sp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B8A8550-EBFB-40F9-9A10-D160C6A11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83" y="1033543"/>
            <a:ext cx="7353117" cy="560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97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BD2419-771B-4A2A-A3C6-F6FBB28A851D}"/>
              </a:ext>
            </a:extLst>
          </p:cNvPr>
          <p:cNvGrpSpPr/>
          <p:nvPr/>
        </p:nvGrpSpPr>
        <p:grpSpPr>
          <a:xfrm>
            <a:off x="8347822" y="5580741"/>
            <a:ext cx="4972050" cy="1210519"/>
            <a:chOff x="7875567" y="5555210"/>
            <a:chExt cx="4972050" cy="12105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C1DC94-E896-4F07-858B-AACC536D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1767" y="5555210"/>
              <a:ext cx="3163908" cy="74885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EEBAEB5-C8D1-4411-8D89-07BBE889B0C3}"/>
                </a:ext>
              </a:extLst>
            </p:cNvPr>
            <p:cNvSpPr txBox="1"/>
            <p:nvPr/>
          </p:nvSpPr>
          <p:spPr>
            <a:xfrm>
              <a:off x="7875567" y="6304064"/>
              <a:ext cx="4972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err="1">
                  <a:latin typeface="Howard-Thin" pitchFamily="2" charset="0"/>
                </a:rPr>
                <a:t>GatewayX</a:t>
              </a:r>
              <a:r>
                <a:rPr lang="en-GB" sz="2400" dirty="0">
                  <a:latin typeface="Howard-Thin" pitchFamily="2" charset="0"/>
                </a:rPr>
                <a:t> Virtual Convention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84847AD-66A6-4C2A-A54A-A33BAAA21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70" y="-16271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Learn and See More! 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7BA4A-8EF5-4601-BB56-E77A3EEDB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730" y="308198"/>
            <a:ext cx="1092200" cy="1143000"/>
          </a:xfrm>
          <a:prstGeom prst="rect">
            <a:avLst/>
          </a:prstGeom>
        </p:spPr>
      </p:pic>
      <p:pic>
        <p:nvPicPr>
          <p:cNvPr id="8" name="Picture 7" descr="A screenshot of a map&#10;&#10;Description automatically generated">
            <a:extLst>
              <a:ext uri="{FF2B5EF4-FFF2-40B4-BE49-F238E27FC236}">
                <a16:creationId xmlns:a16="http://schemas.microsoft.com/office/drawing/2014/main" id="{20B46D25-85FC-41B8-AF6F-1BC5B5A5B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5" y="941419"/>
            <a:ext cx="9221487" cy="46393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1FAFAE-7149-47AF-8020-92F4D6DC49C7}"/>
              </a:ext>
            </a:extLst>
          </p:cNvPr>
          <p:cNvSpPr txBox="1"/>
          <p:nvPr/>
        </p:nvSpPr>
        <p:spPr>
          <a:xfrm>
            <a:off x="2950450" y="1049052"/>
            <a:ext cx="5024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Model Railroad Layout Directory</a:t>
            </a:r>
          </a:p>
        </p:txBody>
      </p:sp>
    </p:spTree>
    <p:extLst>
      <p:ext uri="{BB962C8B-B14F-4D97-AF65-F5344CB8AC3E}">
        <p14:creationId xmlns:p14="http://schemas.microsoft.com/office/powerpoint/2010/main" val="106387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BD2419-771B-4A2A-A3C6-F6FBB28A851D}"/>
              </a:ext>
            </a:extLst>
          </p:cNvPr>
          <p:cNvGrpSpPr/>
          <p:nvPr/>
        </p:nvGrpSpPr>
        <p:grpSpPr>
          <a:xfrm>
            <a:off x="8347822" y="5580741"/>
            <a:ext cx="4972050" cy="1210519"/>
            <a:chOff x="7875567" y="5555210"/>
            <a:chExt cx="4972050" cy="12105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C1DC94-E896-4F07-858B-AACC536D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1767" y="5555210"/>
              <a:ext cx="3163908" cy="74885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EEBAEB5-C8D1-4411-8D89-07BBE889B0C3}"/>
                </a:ext>
              </a:extLst>
            </p:cNvPr>
            <p:cNvSpPr txBox="1"/>
            <p:nvPr/>
          </p:nvSpPr>
          <p:spPr>
            <a:xfrm>
              <a:off x="7875567" y="6304064"/>
              <a:ext cx="4972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err="1">
                  <a:latin typeface="Howard-Thin" pitchFamily="2" charset="0"/>
                </a:rPr>
                <a:t>GatewayX</a:t>
              </a:r>
              <a:r>
                <a:rPr lang="en-GB" sz="2400" dirty="0">
                  <a:latin typeface="Howard-Thin" pitchFamily="2" charset="0"/>
                </a:rPr>
                <a:t> Virtual Convention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84847AD-66A6-4C2A-A54A-A33BAAA21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70" y="6674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National &amp; Regional Conventions!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7BA4A-8EF5-4601-BB56-E77A3EEDB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730" y="308198"/>
            <a:ext cx="1092200" cy="114300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7C5389F-0526-4D93-BBB5-C304C15A2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69" y="2113665"/>
            <a:ext cx="4857750" cy="33456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3BEEB4-4B2C-4951-AF05-B5BD8A2C238E}"/>
              </a:ext>
            </a:extLst>
          </p:cNvPr>
          <p:cNvSpPr txBox="1"/>
          <p:nvPr/>
        </p:nvSpPr>
        <p:spPr>
          <a:xfrm>
            <a:off x="1553543" y="1287415"/>
            <a:ext cx="8616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Clinics, Friendships, Tours, Vendors, Celebration &amp; More!</a:t>
            </a:r>
          </a:p>
        </p:txBody>
      </p:sp>
      <p:pic>
        <p:nvPicPr>
          <p:cNvPr id="13" name="Picture 12" descr="A picture containing building, outdoor, water, river&#10;&#10;Description automatically generated">
            <a:extLst>
              <a:ext uri="{FF2B5EF4-FFF2-40B4-BE49-F238E27FC236}">
                <a16:creationId xmlns:a16="http://schemas.microsoft.com/office/drawing/2014/main" id="{8ED218FD-6771-4707-A0E1-64F398A45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290" y="2349591"/>
            <a:ext cx="3901440" cy="262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20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BD2419-771B-4A2A-A3C6-F6FBB28A851D}"/>
              </a:ext>
            </a:extLst>
          </p:cNvPr>
          <p:cNvGrpSpPr/>
          <p:nvPr/>
        </p:nvGrpSpPr>
        <p:grpSpPr>
          <a:xfrm>
            <a:off x="8347822" y="5580741"/>
            <a:ext cx="4972050" cy="1210519"/>
            <a:chOff x="7875567" y="5555210"/>
            <a:chExt cx="4972050" cy="12105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C1DC94-E896-4F07-858B-AACC536D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1767" y="5555210"/>
              <a:ext cx="3163908" cy="74885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EEBAEB5-C8D1-4411-8D89-07BBE889B0C3}"/>
                </a:ext>
              </a:extLst>
            </p:cNvPr>
            <p:cNvSpPr txBox="1"/>
            <p:nvPr/>
          </p:nvSpPr>
          <p:spPr>
            <a:xfrm>
              <a:off x="7875567" y="6304064"/>
              <a:ext cx="4972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err="1">
                  <a:latin typeface="Howard-Thin" pitchFamily="2" charset="0"/>
                </a:rPr>
                <a:t>GatewayX</a:t>
              </a:r>
              <a:r>
                <a:rPr lang="en-GB" sz="2400" dirty="0">
                  <a:latin typeface="Howard-Thin" pitchFamily="2" charset="0"/>
                </a:rPr>
                <a:t> Virtual Convention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84847AD-66A6-4C2A-A54A-A33BAAA21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47" y="-21796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Online Resources!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7BA4A-8EF5-4601-BB56-E77A3EEDB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847" y="69714"/>
            <a:ext cx="1092200" cy="1143000"/>
          </a:xfrm>
          <a:prstGeom prst="rect">
            <a:avLst/>
          </a:prstGeom>
        </p:spPr>
      </p:pic>
      <p:pic>
        <p:nvPicPr>
          <p:cNvPr id="14" name="Picture 13" descr="A close up of a newspaper&#10;&#10;Description automatically generated">
            <a:extLst>
              <a:ext uri="{FF2B5EF4-FFF2-40B4-BE49-F238E27FC236}">
                <a16:creationId xmlns:a16="http://schemas.microsoft.com/office/drawing/2014/main" id="{98F61F46-D6FF-4A2E-9126-5D72B4EBB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7" y="1132658"/>
            <a:ext cx="5921832" cy="4484561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060CF5-AD01-4EFE-96B4-CF772FF20D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32658"/>
            <a:ext cx="5951037" cy="452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02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BD2419-771B-4A2A-A3C6-F6FBB28A851D}"/>
              </a:ext>
            </a:extLst>
          </p:cNvPr>
          <p:cNvGrpSpPr/>
          <p:nvPr/>
        </p:nvGrpSpPr>
        <p:grpSpPr>
          <a:xfrm>
            <a:off x="8347822" y="5580741"/>
            <a:ext cx="4972050" cy="1210519"/>
            <a:chOff x="7875567" y="5555210"/>
            <a:chExt cx="4972050" cy="12105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C1DC94-E896-4F07-858B-AACC536D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1767" y="5555210"/>
              <a:ext cx="3163908" cy="74885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EEBAEB5-C8D1-4411-8D89-07BBE889B0C3}"/>
                </a:ext>
              </a:extLst>
            </p:cNvPr>
            <p:cNvSpPr txBox="1"/>
            <p:nvPr/>
          </p:nvSpPr>
          <p:spPr>
            <a:xfrm>
              <a:off x="7875567" y="6304064"/>
              <a:ext cx="4972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err="1">
                  <a:latin typeface="Howard-Thin" pitchFamily="2" charset="0"/>
                </a:rPr>
                <a:t>GatewayX</a:t>
              </a:r>
              <a:r>
                <a:rPr lang="en-GB" sz="2400" dirty="0">
                  <a:latin typeface="Howard-Thin" pitchFamily="2" charset="0"/>
                </a:rPr>
                <a:t> Virtual Convention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84847AD-66A6-4C2A-A54A-A33BAAA21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70" y="6674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Standards &amp; Education!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7BA4A-8EF5-4601-BB56-E77A3EEDB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730" y="308198"/>
            <a:ext cx="1092200" cy="1143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3BEEB4-4B2C-4951-AF05-B5BD8A2C238E}"/>
              </a:ext>
            </a:extLst>
          </p:cNvPr>
          <p:cNvSpPr txBox="1"/>
          <p:nvPr/>
        </p:nvSpPr>
        <p:spPr>
          <a:xfrm>
            <a:off x="1072330" y="1107697"/>
            <a:ext cx="734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So Many Ways to Learn Right At Your Fingertips!</a:t>
            </a:r>
          </a:p>
        </p:txBody>
      </p:sp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9205395-26A4-47E2-8F9E-18268D499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936" y="1810635"/>
            <a:ext cx="5726562" cy="3335644"/>
          </a:xfrm>
          <a:prstGeom prst="rect">
            <a:avLst/>
          </a:prstGeom>
        </p:spPr>
      </p:pic>
      <p:pic>
        <p:nvPicPr>
          <p:cNvPr id="12" name="Picture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577836E-CCD3-44B5-AE77-461DB7713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91" y="1978652"/>
            <a:ext cx="5830209" cy="386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66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BD2419-771B-4A2A-A3C6-F6FBB28A851D}"/>
              </a:ext>
            </a:extLst>
          </p:cNvPr>
          <p:cNvGrpSpPr/>
          <p:nvPr/>
        </p:nvGrpSpPr>
        <p:grpSpPr>
          <a:xfrm>
            <a:off x="8347822" y="5580741"/>
            <a:ext cx="4972050" cy="1210519"/>
            <a:chOff x="7875567" y="5555210"/>
            <a:chExt cx="4972050" cy="12105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C1DC94-E896-4F07-858B-AACC536D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1767" y="5555210"/>
              <a:ext cx="3163908" cy="74885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EEBAEB5-C8D1-4411-8D89-07BBE889B0C3}"/>
                </a:ext>
              </a:extLst>
            </p:cNvPr>
            <p:cNvSpPr txBox="1"/>
            <p:nvPr/>
          </p:nvSpPr>
          <p:spPr>
            <a:xfrm>
              <a:off x="7875567" y="6304064"/>
              <a:ext cx="4972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err="1">
                  <a:latin typeface="Howard-Thin" pitchFamily="2" charset="0"/>
                </a:rPr>
                <a:t>GatewayX</a:t>
              </a:r>
              <a:r>
                <a:rPr lang="en-GB" sz="2400" dirty="0">
                  <a:latin typeface="Howard-Thin" pitchFamily="2" charset="0"/>
                </a:rPr>
                <a:t> Virtual Convention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84847AD-66A6-4C2A-A54A-A33BAAA21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16" y="-13437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Publications!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7BA4A-8EF5-4601-BB56-E77A3EEDB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730" y="308198"/>
            <a:ext cx="1092200" cy="1143000"/>
          </a:xfrm>
          <a:prstGeom prst="rect">
            <a:avLst/>
          </a:prstGeom>
        </p:spPr>
      </p:pic>
      <p:pic>
        <p:nvPicPr>
          <p:cNvPr id="8" name="Picture 7" descr="A picture containing drawing, sign&#10;&#10;Description automatically generated">
            <a:extLst>
              <a:ext uri="{FF2B5EF4-FFF2-40B4-BE49-F238E27FC236}">
                <a16:creationId xmlns:a16="http://schemas.microsoft.com/office/drawing/2014/main" id="{3469A7D5-4297-4D38-9B3C-1932B6154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83" y="3778770"/>
            <a:ext cx="7013162" cy="1760506"/>
          </a:xfrm>
          <a:prstGeom prst="rect">
            <a:avLst/>
          </a:prstGeom>
        </p:spPr>
      </p:pic>
      <p:pic>
        <p:nvPicPr>
          <p:cNvPr id="12" name="Picture 11" descr="A picture containing outdoor, sitting, table, sign&#10;&#10;Description automatically generated">
            <a:extLst>
              <a:ext uri="{FF2B5EF4-FFF2-40B4-BE49-F238E27FC236}">
                <a16:creationId xmlns:a16="http://schemas.microsoft.com/office/drawing/2014/main" id="{8CE007F3-95DF-47AA-BC96-51C490EDF6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84" y="1523319"/>
            <a:ext cx="6934200" cy="1005459"/>
          </a:xfrm>
          <a:prstGeom prst="rect">
            <a:avLst/>
          </a:prstGeom>
        </p:spPr>
      </p:pic>
      <p:pic>
        <p:nvPicPr>
          <p:cNvPr id="15" name="Picture 14" descr="A sign in front of a house&#10;&#10;Description automatically generated">
            <a:extLst>
              <a:ext uri="{FF2B5EF4-FFF2-40B4-BE49-F238E27FC236}">
                <a16:creationId xmlns:a16="http://schemas.microsoft.com/office/drawing/2014/main" id="{6EB7D6EB-570C-4F93-B33C-38D7B024C7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3" y="1104835"/>
            <a:ext cx="4381500" cy="5686425"/>
          </a:xfrm>
          <a:prstGeom prst="rect">
            <a:avLst/>
          </a:prstGeom>
        </p:spPr>
      </p:pic>
      <p:pic>
        <p:nvPicPr>
          <p:cNvPr id="17" name="Picture 16" descr="A picture containing device, sitting, clock, city&#10;&#10;Description automatically generated">
            <a:extLst>
              <a:ext uri="{FF2B5EF4-FFF2-40B4-BE49-F238E27FC236}">
                <a16:creationId xmlns:a16="http://schemas.microsoft.com/office/drawing/2014/main" id="{0B2E9EDE-96E7-4D1D-B372-3A0BB2F29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047" y="2642296"/>
            <a:ext cx="7010400" cy="10165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954580A-5510-4C63-9BED-F6CA92DC2879}"/>
              </a:ext>
            </a:extLst>
          </p:cNvPr>
          <p:cNvSpPr txBox="1"/>
          <p:nvPr/>
        </p:nvSpPr>
        <p:spPr>
          <a:xfrm>
            <a:off x="3027660" y="648865"/>
            <a:ext cx="7468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Magazine, e-Publications, Region &amp; Division Newsletters!</a:t>
            </a:r>
          </a:p>
        </p:txBody>
      </p:sp>
    </p:spTree>
    <p:extLst>
      <p:ext uri="{BB962C8B-B14F-4D97-AF65-F5344CB8AC3E}">
        <p14:creationId xmlns:p14="http://schemas.microsoft.com/office/powerpoint/2010/main" val="1785204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BD2419-771B-4A2A-A3C6-F6FBB28A851D}"/>
              </a:ext>
            </a:extLst>
          </p:cNvPr>
          <p:cNvGrpSpPr/>
          <p:nvPr/>
        </p:nvGrpSpPr>
        <p:grpSpPr>
          <a:xfrm>
            <a:off x="8347822" y="5580741"/>
            <a:ext cx="4972050" cy="1210519"/>
            <a:chOff x="7875567" y="5555210"/>
            <a:chExt cx="4972050" cy="12105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2C1DC94-E896-4F07-858B-AACC536DF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1767" y="5555210"/>
              <a:ext cx="3163908" cy="74885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EEBAEB5-C8D1-4411-8D89-07BBE889B0C3}"/>
                </a:ext>
              </a:extLst>
            </p:cNvPr>
            <p:cNvSpPr txBox="1"/>
            <p:nvPr/>
          </p:nvSpPr>
          <p:spPr>
            <a:xfrm>
              <a:off x="7875567" y="6304064"/>
              <a:ext cx="4972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err="1">
                  <a:latin typeface="Howard-Thin" pitchFamily="2" charset="0"/>
                </a:rPr>
                <a:t>GatewayX</a:t>
              </a:r>
              <a:r>
                <a:rPr lang="en-GB" sz="2400" dirty="0">
                  <a:latin typeface="Howard-Thin" pitchFamily="2" charset="0"/>
                </a:rPr>
                <a:t> Virtual Convention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84847AD-66A6-4C2A-A54A-A33BAAA21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070" y="6674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</a:rPr>
              <a:t>Insurance!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97BA4A-8EF5-4601-BB56-E77A3EEDB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730" y="308198"/>
            <a:ext cx="1092200" cy="1143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3BEEB4-4B2C-4951-AF05-B5BD8A2C238E}"/>
              </a:ext>
            </a:extLst>
          </p:cNvPr>
          <p:cNvSpPr txBox="1"/>
          <p:nvPr/>
        </p:nvSpPr>
        <p:spPr>
          <a:xfrm>
            <a:off x="758294" y="1016472"/>
            <a:ext cx="9413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Protecting Your NMRA Events, 100% Clubs and Your Collection</a:t>
            </a:r>
          </a:p>
        </p:txBody>
      </p:sp>
      <p:pic>
        <p:nvPicPr>
          <p:cNvPr id="13" name="Picture 12" descr="A close up of a book&#10;&#10;Description automatically generated">
            <a:extLst>
              <a:ext uri="{FF2B5EF4-FFF2-40B4-BE49-F238E27FC236}">
                <a16:creationId xmlns:a16="http://schemas.microsoft.com/office/drawing/2014/main" id="{12F40132-7AAC-4FFD-B38C-9B466F749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69" y="1652509"/>
            <a:ext cx="7421942" cy="509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71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1995</TotalTime>
  <Words>195</Words>
  <Application>Microsoft Office PowerPoint</Application>
  <PresentationFormat>Widescreen</PresentationFormat>
  <Paragraphs>37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Howard-Thin</vt:lpstr>
      <vt:lpstr>Office Theme</vt:lpstr>
      <vt:lpstr>Why Join the NMRA? Why Renew?</vt:lpstr>
      <vt:lpstr>Pay For Your Membership With Discounts!</vt:lpstr>
      <vt:lpstr>Achieve More!</vt:lpstr>
      <vt:lpstr>Learn and See More! </vt:lpstr>
      <vt:lpstr>National &amp; Regional Conventions!</vt:lpstr>
      <vt:lpstr>Online Resources!</vt:lpstr>
      <vt:lpstr>Standards &amp; Education!</vt:lpstr>
      <vt:lpstr>Publications!</vt:lpstr>
      <vt:lpstr>Insurance!</vt:lpstr>
      <vt:lpstr>Our Members!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GORDON ROBINSON</dc:creator>
  <cp:lastModifiedBy>Christina Ganzer</cp:lastModifiedBy>
  <cp:revision>43</cp:revision>
  <dcterms:created xsi:type="dcterms:W3CDTF">2020-07-04T21:16:48Z</dcterms:created>
  <dcterms:modified xsi:type="dcterms:W3CDTF">2020-08-18T13:27:13Z</dcterms:modified>
</cp:coreProperties>
</file>